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m4a" ContentType="audio/mp4"/>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32918400" cy="21945600"/>
  <p:notesSz cx="6858000" cy="9144000"/>
  <p:defaultTextStyle>
    <a:defPPr>
      <a:defRPr lang="en-US"/>
    </a:defPPr>
    <a:lvl1pPr marL="0" algn="l" defTabSz="3134176" rtl="0" eaLnBrk="1" latinLnBrk="0" hangingPunct="1">
      <a:defRPr sz="6141" kern="1200">
        <a:solidFill>
          <a:schemeClr val="tx1"/>
        </a:solidFill>
        <a:latin typeface="+mn-lt"/>
        <a:ea typeface="+mn-ea"/>
        <a:cs typeface="+mn-cs"/>
      </a:defRPr>
    </a:lvl1pPr>
    <a:lvl2pPr marL="1567089" algn="l" defTabSz="3134176" rtl="0" eaLnBrk="1" latinLnBrk="0" hangingPunct="1">
      <a:defRPr sz="6141" kern="1200">
        <a:solidFill>
          <a:schemeClr val="tx1"/>
        </a:solidFill>
        <a:latin typeface="+mn-lt"/>
        <a:ea typeface="+mn-ea"/>
        <a:cs typeface="+mn-cs"/>
      </a:defRPr>
    </a:lvl2pPr>
    <a:lvl3pPr marL="3134176" algn="l" defTabSz="3134176" rtl="0" eaLnBrk="1" latinLnBrk="0" hangingPunct="1">
      <a:defRPr sz="6141" kern="1200">
        <a:solidFill>
          <a:schemeClr val="tx1"/>
        </a:solidFill>
        <a:latin typeface="+mn-lt"/>
        <a:ea typeface="+mn-ea"/>
        <a:cs typeface="+mn-cs"/>
      </a:defRPr>
    </a:lvl3pPr>
    <a:lvl4pPr marL="4701265" algn="l" defTabSz="3134176" rtl="0" eaLnBrk="1" latinLnBrk="0" hangingPunct="1">
      <a:defRPr sz="6141" kern="1200">
        <a:solidFill>
          <a:schemeClr val="tx1"/>
        </a:solidFill>
        <a:latin typeface="+mn-lt"/>
        <a:ea typeface="+mn-ea"/>
        <a:cs typeface="+mn-cs"/>
      </a:defRPr>
    </a:lvl4pPr>
    <a:lvl5pPr marL="6268353" algn="l" defTabSz="3134176" rtl="0" eaLnBrk="1" latinLnBrk="0" hangingPunct="1">
      <a:defRPr sz="6141" kern="1200">
        <a:solidFill>
          <a:schemeClr val="tx1"/>
        </a:solidFill>
        <a:latin typeface="+mn-lt"/>
        <a:ea typeface="+mn-ea"/>
        <a:cs typeface="+mn-cs"/>
      </a:defRPr>
    </a:lvl5pPr>
    <a:lvl6pPr marL="7835442" algn="l" defTabSz="3134176" rtl="0" eaLnBrk="1" latinLnBrk="0" hangingPunct="1">
      <a:defRPr sz="6141" kern="1200">
        <a:solidFill>
          <a:schemeClr val="tx1"/>
        </a:solidFill>
        <a:latin typeface="+mn-lt"/>
        <a:ea typeface="+mn-ea"/>
        <a:cs typeface="+mn-cs"/>
      </a:defRPr>
    </a:lvl6pPr>
    <a:lvl7pPr marL="9402531" algn="l" defTabSz="3134176" rtl="0" eaLnBrk="1" latinLnBrk="0" hangingPunct="1">
      <a:defRPr sz="6141" kern="1200">
        <a:solidFill>
          <a:schemeClr val="tx1"/>
        </a:solidFill>
        <a:latin typeface="+mn-lt"/>
        <a:ea typeface="+mn-ea"/>
        <a:cs typeface="+mn-cs"/>
      </a:defRPr>
    </a:lvl7pPr>
    <a:lvl8pPr marL="10969618" algn="l" defTabSz="3134176" rtl="0" eaLnBrk="1" latinLnBrk="0" hangingPunct="1">
      <a:defRPr sz="6141" kern="1200">
        <a:solidFill>
          <a:schemeClr val="tx1"/>
        </a:solidFill>
        <a:latin typeface="+mn-lt"/>
        <a:ea typeface="+mn-ea"/>
        <a:cs typeface="+mn-cs"/>
      </a:defRPr>
    </a:lvl8pPr>
    <a:lvl9pPr marL="12536708" algn="l" defTabSz="3134176" rtl="0" eaLnBrk="1" latinLnBrk="0" hangingPunct="1">
      <a:defRPr sz="614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userDrawn="1">
          <p15:clr>
            <a:srgbClr val="A4A3A4"/>
          </p15:clr>
        </p15:guide>
        <p15:guide id="2" orient="horz" pos="192" userDrawn="1">
          <p15:clr>
            <a:srgbClr val="A4A3A4"/>
          </p15:clr>
        </p15:guide>
        <p15:guide id="3" orient="horz" pos="13440" userDrawn="1">
          <p15:clr>
            <a:srgbClr val="A4A3A4"/>
          </p15:clr>
        </p15:guide>
        <p15:guide id="4" orient="horz" userDrawn="1">
          <p15:clr>
            <a:srgbClr val="A4A3A4"/>
          </p15:clr>
        </p15:guide>
        <p15:guide id="5" pos="436" userDrawn="1">
          <p15:clr>
            <a:srgbClr val="A4A3A4"/>
          </p15:clr>
        </p15:guide>
        <p15:guide id="6" pos="2030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0" d="100"/>
          <a:sy n="20" d="100"/>
        </p:scale>
        <p:origin x="1352" y="244"/>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05/01/2017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05/01/2017</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3134176" rtl="0" eaLnBrk="1" latinLnBrk="0" hangingPunct="1">
      <a:defRPr sz="4142" kern="1200">
        <a:solidFill>
          <a:schemeClr val="tx1"/>
        </a:solidFill>
        <a:latin typeface="+mn-lt"/>
        <a:ea typeface="+mn-ea"/>
        <a:cs typeface="+mn-cs"/>
      </a:defRPr>
    </a:lvl1pPr>
    <a:lvl2pPr marL="1567089" algn="l" defTabSz="3134176" rtl="0" eaLnBrk="1" latinLnBrk="0" hangingPunct="1">
      <a:defRPr sz="4142" kern="1200">
        <a:solidFill>
          <a:schemeClr val="tx1"/>
        </a:solidFill>
        <a:latin typeface="+mn-lt"/>
        <a:ea typeface="+mn-ea"/>
        <a:cs typeface="+mn-cs"/>
      </a:defRPr>
    </a:lvl2pPr>
    <a:lvl3pPr marL="3134176" algn="l" defTabSz="3134176" rtl="0" eaLnBrk="1" latinLnBrk="0" hangingPunct="1">
      <a:defRPr sz="4142" kern="1200">
        <a:solidFill>
          <a:schemeClr val="tx1"/>
        </a:solidFill>
        <a:latin typeface="+mn-lt"/>
        <a:ea typeface="+mn-ea"/>
        <a:cs typeface="+mn-cs"/>
      </a:defRPr>
    </a:lvl3pPr>
    <a:lvl4pPr marL="4701265" algn="l" defTabSz="3134176" rtl="0" eaLnBrk="1" latinLnBrk="0" hangingPunct="1">
      <a:defRPr sz="4142" kern="1200">
        <a:solidFill>
          <a:schemeClr val="tx1"/>
        </a:solidFill>
        <a:latin typeface="+mn-lt"/>
        <a:ea typeface="+mn-ea"/>
        <a:cs typeface="+mn-cs"/>
      </a:defRPr>
    </a:lvl4pPr>
    <a:lvl5pPr marL="6268353" algn="l" defTabSz="3134176" rtl="0" eaLnBrk="1" latinLnBrk="0" hangingPunct="1">
      <a:defRPr sz="4142" kern="1200">
        <a:solidFill>
          <a:schemeClr val="tx1"/>
        </a:solidFill>
        <a:latin typeface="+mn-lt"/>
        <a:ea typeface="+mn-ea"/>
        <a:cs typeface="+mn-cs"/>
      </a:defRPr>
    </a:lvl5pPr>
    <a:lvl6pPr marL="7835442" algn="l" defTabSz="3134176" rtl="0" eaLnBrk="1" latinLnBrk="0" hangingPunct="1">
      <a:defRPr sz="4142" kern="1200">
        <a:solidFill>
          <a:schemeClr val="tx1"/>
        </a:solidFill>
        <a:latin typeface="+mn-lt"/>
        <a:ea typeface="+mn-ea"/>
        <a:cs typeface="+mn-cs"/>
      </a:defRPr>
    </a:lvl6pPr>
    <a:lvl7pPr marL="9402531" algn="l" defTabSz="3134176" rtl="0" eaLnBrk="1" latinLnBrk="0" hangingPunct="1">
      <a:defRPr sz="4142" kern="1200">
        <a:solidFill>
          <a:schemeClr val="tx1"/>
        </a:solidFill>
        <a:latin typeface="+mn-lt"/>
        <a:ea typeface="+mn-ea"/>
        <a:cs typeface="+mn-cs"/>
      </a:defRPr>
    </a:lvl7pPr>
    <a:lvl8pPr marL="10969618" algn="l" defTabSz="3134176" rtl="0" eaLnBrk="1" latinLnBrk="0" hangingPunct="1">
      <a:defRPr sz="4142" kern="1200">
        <a:solidFill>
          <a:schemeClr val="tx1"/>
        </a:solidFill>
        <a:latin typeface="+mn-lt"/>
        <a:ea typeface="+mn-ea"/>
        <a:cs typeface="+mn-cs"/>
      </a:defRPr>
    </a:lvl8pPr>
    <a:lvl9pPr marL="12536708" algn="l" defTabSz="3134176" rtl="0" eaLnBrk="1" latinLnBrk="0" hangingPunct="1">
      <a:defRPr sz="414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0" y="685800"/>
            <a:ext cx="51435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252322"/>
            <a:ext cx="7542610"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91756" y="3668359"/>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691755" y="9444202"/>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8690374" y="4252322"/>
            <a:ext cx="753665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8690376" y="3668359"/>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6693755" y="4252322"/>
            <a:ext cx="753665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6687800" y="3668360"/>
            <a:ext cx="7543800"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4685521" y="3668360"/>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4685521" y="4252322"/>
            <a:ext cx="7535264"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4685521" y="9484352"/>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4685521" y="10007603"/>
            <a:ext cx="753903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4685521" y="17088794"/>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4685521" y="17622299"/>
            <a:ext cx="753903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678141" y="9967703"/>
            <a:ext cx="7542610"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196903"/>
            <a:ext cx="1019345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691754" y="3590524"/>
            <a:ext cx="10179845"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691754" y="12160320"/>
            <a:ext cx="1019464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706560" y="11575346"/>
            <a:ext cx="1017984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365708" y="14396723"/>
            <a:ext cx="10178651"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365708" y="13795636"/>
            <a:ext cx="10178651"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1371662" y="4196903"/>
            <a:ext cx="10178651"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1365708" y="3590524"/>
            <a:ext cx="10184606"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2046807" y="3590524"/>
            <a:ext cx="10182022"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2046807" y="4196903"/>
            <a:ext cx="10182022"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2046807" y="11553942"/>
            <a:ext cx="10182022" cy="564314"/>
          </a:xfrm>
          <a:prstGeom prst="rect">
            <a:avLst/>
          </a:prstGeom>
          <a:noFill/>
        </p:spPr>
        <p:txBody>
          <a:bodyPr wrap="square" lIns="91436" tIns="91436" rIns="91436" bIns="91436" anchor="ctr" anchorCtr="0">
            <a:spAutoFit/>
          </a:bodyPr>
          <a:lstStyle>
            <a:lvl1pPr marL="0" indent="0" algn="ctr">
              <a:buNone/>
              <a:tabLst/>
              <a:defRPr sz="2467"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2043034" y="12104901"/>
            <a:ext cx="1018579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2046807" y="17199632"/>
            <a:ext cx="10182022"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2046808" y="17750593"/>
            <a:ext cx="1018579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itchFamily="18" charset="0"/>
                <a:cs typeface="Times New Roman"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141485"/>
            <a:ext cx="7542610"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691756" y="3535105"/>
            <a:ext cx="7536656" cy="564314"/>
          </a:xfrm>
          <a:prstGeom prst="rect">
            <a:avLst/>
          </a:prstGeom>
          <a:noFill/>
        </p:spPr>
        <p:txBody>
          <a:bodyPr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676949" y="10029176"/>
            <a:ext cx="7543800"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691755" y="9444202"/>
            <a:ext cx="7537847"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8690372" y="4136193"/>
            <a:ext cx="15540036"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8690374" y="3535106"/>
            <a:ext cx="15540038"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8690374" y="14597693"/>
            <a:ext cx="1554003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8690371" y="14019024"/>
            <a:ext cx="15540038"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4679153" y="3535106"/>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4679153" y="4141485"/>
            <a:ext cx="7535264"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4679153" y="9484352"/>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4679153" y="10007603"/>
            <a:ext cx="753903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4679153" y="17082444"/>
            <a:ext cx="7535264" cy="564314"/>
          </a:xfrm>
          <a:prstGeom prst="rect">
            <a:avLst/>
          </a:prstGeom>
          <a:noFill/>
        </p:spPr>
        <p:txBody>
          <a:bodyPr wrap="square" lIns="91436" tIns="91436" rIns="91436" bIns="91436" anchor="ctr" anchorCtr="0">
            <a:spAutoFit/>
          </a:bodyPr>
          <a:lstStyle>
            <a:lvl1pPr marL="0" indent="0" algn="ctr">
              <a:buNone/>
              <a:defRPr sz="2467"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4679153" y="17624517"/>
            <a:ext cx="7539038" cy="707864"/>
          </a:xfrm>
          <a:prstGeom prst="rect">
            <a:avLst/>
          </a:prstGeom>
        </p:spPr>
        <p:txBody>
          <a:bodyPr wrap="square" lIns="228589" tIns="228589" rIns="228589" bIns="228589">
            <a:spAutoFit/>
          </a:bodyPr>
          <a:lstStyle>
            <a:lvl1pPr marL="0" indent="0">
              <a:buNone/>
              <a:defRPr sz="1600">
                <a:solidFill>
                  <a:schemeClr val="accent5">
                    <a:lumMod val="50000"/>
                  </a:schemeClr>
                </a:solidFill>
                <a:latin typeface="Times New Roman" panose="02020603050405020304" pitchFamily="18" charset="0"/>
                <a:cs typeface="Times New Roman" panose="02020603050405020304" pitchFamily="18" charset="0"/>
              </a:defRPr>
            </a:lvl1pPr>
            <a:lvl2pPr marL="990600" indent="-381000">
              <a:defRPr sz="1667">
                <a:latin typeface="Trebuchet MS" pitchFamily="34" charset="0"/>
              </a:defRPr>
            </a:lvl2pPr>
            <a:lvl3pPr marL="1371600" indent="-381000">
              <a:defRPr sz="1667">
                <a:latin typeface="Trebuchet MS" pitchFamily="34" charset="0"/>
              </a:defRPr>
            </a:lvl3pPr>
            <a:lvl4pPr marL="1790700" indent="-419100">
              <a:defRPr sz="1667">
                <a:latin typeface="Trebuchet MS" pitchFamily="34" charset="0"/>
              </a:defRPr>
            </a:lvl4pPr>
            <a:lvl5pPr marL="2095500" indent="-304800">
              <a:defRPr sz="1667">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4449445" y="2255965"/>
            <a:ext cx="23999226" cy="853440"/>
          </a:xfrm>
          <a:prstGeom prst="rect">
            <a:avLst/>
          </a:prstGeom>
        </p:spPr>
        <p:txBody>
          <a:bodyPr>
            <a:normAutofit/>
          </a:bodyPr>
          <a:lstStyle>
            <a:lvl1pPr marL="0" indent="0" algn="ctr">
              <a:buFontTx/>
              <a:buNone/>
              <a:defRPr sz="4000">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449445" y="1402525"/>
            <a:ext cx="23999226" cy="853440"/>
          </a:xfrm>
          <a:prstGeom prst="rect">
            <a:avLst/>
          </a:prstGeom>
        </p:spPr>
        <p:txBody>
          <a:bodyPr anchor="t" anchorCtr="1">
            <a:normAutofit/>
          </a:bodyPr>
          <a:lstStyle>
            <a:lvl1pPr marL="0" indent="0" algn="ctr">
              <a:buFontTx/>
              <a:buNone/>
              <a:defRPr sz="5867">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449445" y="310542"/>
            <a:ext cx="23999226" cy="1091982"/>
          </a:xfrm>
          <a:prstGeom prst="rect">
            <a:avLst/>
          </a:prstGeom>
        </p:spPr>
        <p:txBody>
          <a:bodyPr anchor="t" anchorCtr="1">
            <a:normAutofit/>
          </a:bodyPr>
          <a:lstStyle>
            <a:lvl1pPr marL="0" indent="0" algn="ctr">
              <a:buFontTx/>
              <a:buNone/>
              <a:defRPr sz="7667" b="1">
                <a:solidFill>
                  <a:schemeClr val="accent5">
                    <a:lumMod val="50000"/>
                  </a:schemeClr>
                </a:solidFill>
                <a:latin typeface="+mj-lt"/>
              </a:defRPr>
            </a:lvl1pPr>
            <a:lvl2pPr>
              <a:buFontTx/>
              <a:buNone/>
              <a:defRPr sz="4800"/>
            </a:lvl2pPr>
            <a:lvl3pPr>
              <a:buFontTx/>
              <a:buNone/>
              <a:defRPr sz="4800"/>
            </a:lvl3pPr>
            <a:lvl4pPr>
              <a:buFontTx/>
              <a:buNone/>
              <a:defRPr sz="4800"/>
            </a:lvl4pPr>
            <a:lvl5pPr>
              <a:buFontTx/>
              <a:buNone/>
              <a:defRPr sz="48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2" name="Rounded Rectangle 1"/>
          <p:cNvSpPr/>
          <p:nvPr userDrawn="1"/>
        </p:nvSpPr>
        <p:spPr>
          <a:xfrm>
            <a:off x="691754" y="3650098"/>
            <a:ext cx="7543800"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0" name="Rounded Rectangle 39"/>
          <p:cNvSpPr/>
          <p:nvPr userDrawn="1"/>
        </p:nvSpPr>
        <p:spPr>
          <a:xfrm>
            <a:off x="8690769" y="3650096"/>
            <a:ext cx="7543800"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2" name="Rounded Rectangle 41"/>
          <p:cNvSpPr/>
          <p:nvPr userDrawn="1"/>
        </p:nvSpPr>
        <p:spPr>
          <a:xfrm>
            <a:off x="16689785" y="3650096"/>
            <a:ext cx="7543800"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64" name="Rounded Rectangle 63"/>
          <p:cNvSpPr/>
          <p:nvPr userDrawn="1"/>
        </p:nvSpPr>
        <p:spPr>
          <a:xfrm>
            <a:off x="24688799" y="3650096"/>
            <a:ext cx="7543800"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grpSp>
        <p:nvGrpSpPr>
          <p:cNvPr id="30" name="Group 29"/>
          <p:cNvGrpSpPr/>
          <p:nvPr userDrawn="1"/>
        </p:nvGrpSpPr>
        <p:grpSpPr>
          <a:xfrm>
            <a:off x="-8418892" y="-1"/>
            <a:ext cx="8264149" cy="219456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0"/>
              <a:ext cx="7531182" cy="2597684"/>
              <a:chOff x="-4470427" y="11016658"/>
              <a:chExt cx="3470785" cy="1193487"/>
            </a:xfrm>
          </p:grpSpPr>
          <p:grpSp>
            <p:nvGrpSpPr>
              <p:cNvPr id="46" name="Group 45"/>
              <p:cNvGrpSpPr/>
              <p:nvPr userDrawn="1"/>
            </p:nvGrpSpPr>
            <p:grpSpPr>
              <a:xfrm>
                <a:off x="-2783495" y="11060889"/>
                <a:ext cx="624431" cy="936001"/>
                <a:chOff x="-3958697" y="11117435"/>
                <a:chExt cx="779338" cy="1341283"/>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47" name="Group 46"/>
              <p:cNvGrpSpPr/>
              <p:nvPr userDrawn="1"/>
            </p:nvGrpSpPr>
            <p:grpSpPr>
              <a:xfrm>
                <a:off x="-2033159" y="11060881"/>
                <a:ext cx="1033517" cy="935910"/>
                <a:chOff x="-2921738" y="11200127"/>
                <a:chExt cx="1420279" cy="1286146"/>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39" name="Group 38"/>
            <p:cNvGrpSpPr/>
            <p:nvPr userDrawn="1"/>
          </p:nvGrpSpPr>
          <p:grpSpPr>
            <a:xfrm>
              <a:off x="-10400545" y="27751410"/>
              <a:ext cx="9326518" cy="2453251"/>
              <a:chOff x="-4755804" y="12734136"/>
              <a:chExt cx="4298175"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602"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603"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45" name="TextBox 44"/>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grpSp>
        <p:nvGrpSpPr>
          <p:cNvPr id="54" name="Group 53"/>
          <p:cNvGrpSpPr/>
          <p:nvPr userDrawn="1"/>
        </p:nvGrpSpPr>
        <p:grpSpPr>
          <a:xfrm>
            <a:off x="33118381" y="-36710"/>
            <a:ext cx="8296604" cy="21982310"/>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604"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605"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grpSp>
      <p:sp>
        <p:nvSpPr>
          <p:cNvPr id="471" name="Rounded Rectangle 470"/>
          <p:cNvSpPr/>
          <p:nvPr userDrawn="1"/>
        </p:nvSpPr>
        <p:spPr>
          <a:xfrm>
            <a:off x="0" y="0"/>
            <a:ext cx="32918400" cy="32004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cxnSp>
        <p:nvCxnSpPr>
          <p:cNvPr id="1494" name="Straight Connector 1493"/>
          <p:cNvCxnSpPr/>
          <p:nvPr userDrawn="1"/>
        </p:nvCxnSpPr>
        <p:spPr>
          <a:xfrm>
            <a:off x="0" y="32004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65" name="TextBox 64"/>
          <p:cNvSpPr txBox="1"/>
          <p:nvPr userDrawn="1"/>
        </p:nvSpPr>
        <p:spPr>
          <a:xfrm>
            <a:off x="33365407" y="20732979"/>
            <a:ext cx="5722183" cy="915993"/>
          </a:xfrm>
          <a:prstGeom prst="rect">
            <a:avLst/>
          </a:prstGeom>
          <a:noFill/>
        </p:spPr>
        <p:txBody>
          <a:bodyPr wrap="square" lIns="43536" tIns="21767" rIns="43536" bIns="21767" rtlCol="0">
            <a:spAutoFit/>
          </a:bodyPr>
          <a:lstStyle/>
          <a:p>
            <a:pPr marL="267772" indent="-267772">
              <a:lnSpc>
                <a:spcPts val="1733"/>
              </a:lnSpc>
            </a:pPr>
            <a:r>
              <a:rPr lang="en-US" sz="1867" dirty="0" smtClean="0">
                <a:solidFill>
                  <a:schemeClr val="bg1"/>
                </a:solidFill>
              </a:rPr>
              <a:t>©2015</a:t>
            </a:r>
            <a:r>
              <a:rPr lang="en-US" sz="1867" baseline="0" dirty="0" smtClean="0">
                <a:solidFill>
                  <a:schemeClr val="bg1"/>
                </a:solidFill>
              </a:rPr>
              <a:t> </a:t>
            </a:r>
            <a:r>
              <a:rPr lang="en-US" sz="1867" dirty="0" smtClean="0">
                <a:solidFill>
                  <a:schemeClr val="bg1"/>
                </a:solidFill>
              </a:rPr>
              <a:t>PosterPresentations.com</a:t>
            </a:r>
          </a:p>
          <a:p>
            <a:pPr marL="192626" indent="0">
              <a:lnSpc>
                <a:spcPts val="1733"/>
              </a:lnSpc>
            </a:pPr>
            <a:r>
              <a:rPr lang="en-US" sz="1600" dirty="0" smtClean="0">
                <a:solidFill>
                  <a:schemeClr val="bg1"/>
                </a:solidFill>
              </a:rPr>
              <a:t>2117 Fourth Street ,</a:t>
            </a:r>
            <a:r>
              <a:rPr lang="en-US" sz="1600" baseline="0" dirty="0" smtClean="0">
                <a:solidFill>
                  <a:schemeClr val="bg1"/>
                </a:solidFill>
              </a:rPr>
              <a:t> Unit C</a:t>
            </a:r>
          </a:p>
          <a:p>
            <a:pPr marL="192626" indent="0">
              <a:lnSpc>
                <a:spcPts val="1733"/>
              </a:lnSpc>
            </a:pPr>
            <a:r>
              <a:rPr lang="en-US" sz="1600" baseline="0" dirty="0" smtClean="0">
                <a:solidFill>
                  <a:schemeClr val="bg1"/>
                </a:solidFill>
              </a:rPr>
              <a:t>Berkeley CA </a:t>
            </a:r>
            <a:r>
              <a:rPr lang="en-US" sz="1333" baseline="0" dirty="0" smtClean="0">
                <a:solidFill>
                  <a:schemeClr val="bg1"/>
                </a:solidFill>
              </a:rPr>
              <a:t>94710</a:t>
            </a:r>
            <a:endParaRPr lang="en-US" sz="1600" baseline="0" dirty="0" smtClean="0">
              <a:solidFill>
                <a:schemeClr val="bg1"/>
              </a:solidFill>
            </a:endParaRPr>
          </a:p>
          <a:p>
            <a:pPr marL="192626" indent="0">
              <a:lnSpc>
                <a:spcPts val="1733"/>
              </a:lnSpc>
            </a:pPr>
            <a:r>
              <a:rPr lang="en-US" sz="1600" b="1" baseline="0" dirty="0" smtClean="0">
                <a:solidFill>
                  <a:srgbClr val="FFFF00"/>
                </a:solidFill>
              </a:rPr>
              <a:t>posterpresenter@gmail.com</a:t>
            </a:r>
            <a:endParaRPr lang="en-US" sz="1867" b="1" dirty="0">
              <a:solidFill>
                <a:srgbClr val="FFFF00"/>
              </a:solidFill>
            </a:endParaRPr>
          </a:p>
        </p:txBody>
      </p:sp>
      <p:sp>
        <p:nvSpPr>
          <p:cNvPr id="60" name="Text Box 14"/>
          <p:cNvSpPr txBox="1">
            <a:spLocks noChangeArrowheads="1"/>
          </p:cNvSpPr>
          <p:nvPr userDrawn="1"/>
        </p:nvSpPr>
        <p:spPr bwMode="auto">
          <a:xfrm>
            <a:off x="1113133" y="21416389"/>
            <a:ext cx="1885950" cy="24974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467" b="1" dirty="0" smtClean="0">
                <a:solidFill>
                  <a:schemeClr val="bg1">
                    <a:lumMod val="75000"/>
                  </a:schemeClr>
                </a:solidFill>
                <a:latin typeface="Arial" charset="0"/>
              </a:rPr>
              <a:t>RESEARCH POSTER PRESENTATION </a:t>
            </a:r>
            <a:r>
              <a:rPr lang="en-US" sz="467" b="1" dirty="0">
                <a:solidFill>
                  <a:schemeClr val="bg1">
                    <a:lumMod val="75000"/>
                  </a:schemeClr>
                </a:solidFill>
                <a:latin typeface="Arial" charset="0"/>
              </a:rPr>
              <a:t>DESIGN © </a:t>
            </a:r>
            <a:r>
              <a:rPr lang="en-US" sz="467" b="1" dirty="0" smtClean="0">
                <a:solidFill>
                  <a:schemeClr val="bg1">
                    <a:lumMod val="75000"/>
                  </a:schemeClr>
                </a:solidFill>
                <a:latin typeface="Arial" charset="0"/>
              </a:rPr>
              <a:t>2015</a:t>
            </a:r>
            <a:endParaRPr lang="en-US" sz="467"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0459951" y="7684080"/>
            <a:ext cx="10183077" cy="54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33118381" y="-36710"/>
            <a:ext cx="8296604" cy="21982310"/>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7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7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grpSp>
      <p:grpSp>
        <p:nvGrpSpPr>
          <p:cNvPr id="54" name="Group 53"/>
          <p:cNvGrpSpPr/>
          <p:nvPr userDrawn="1"/>
        </p:nvGrpSpPr>
        <p:grpSpPr>
          <a:xfrm>
            <a:off x="-8418892" y="-1"/>
            <a:ext cx="8264149" cy="219456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0"/>
              <a:ext cx="7531182" cy="2597684"/>
              <a:chOff x="-4470427" y="11016658"/>
              <a:chExt cx="3470785" cy="1193487"/>
            </a:xfrm>
          </p:grpSpPr>
          <p:grpSp>
            <p:nvGrpSpPr>
              <p:cNvPr id="65" name="Group 64"/>
              <p:cNvGrpSpPr/>
              <p:nvPr userDrawn="1"/>
            </p:nvGrpSpPr>
            <p:grpSpPr>
              <a:xfrm>
                <a:off x="-2783495" y="11060889"/>
                <a:ext cx="624431" cy="936001"/>
                <a:chOff x="-3958697" y="11117435"/>
                <a:chExt cx="779338" cy="1341283"/>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66" name="Group 65"/>
              <p:cNvGrpSpPr/>
              <p:nvPr userDrawn="1"/>
            </p:nvGrpSpPr>
            <p:grpSpPr>
              <a:xfrm>
                <a:off x="-2033159" y="11060881"/>
                <a:ext cx="1033517" cy="935910"/>
                <a:chOff x="-2921738" y="11200127"/>
                <a:chExt cx="1420279" cy="1286146"/>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60" name="Group 59"/>
            <p:cNvGrpSpPr/>
            <p:nvPr userDrawn="1"/>
          </p:nvGrpSpPr>
          <p:grpSpPr>
            <a:xfrm>
              <a:off x="-10400545" y="27751410"/>
              <a:ext cx="9326518" cy="2453251"/>
              <a:chOff x="-4755804" y="12734136"/>
              <a:chExt cx="4298175"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8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8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64" name="TextBox 63"/>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sp>
        <p:nvSpPr>
          <p:cNvPr id="41" name="Rounded Rectangle 40"/>
          <p:cNvSpPr/>
          <p:nvPr userDrawn="1"/>
        </p:nvSpPr>
        <p:spPr>
          <a:xfrm>
            <a:off x="22036972" y="3594678"/>
            <a:ext cx="10183077"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2" name="Rounded Rectangle 41"/>
          <p:cNvSpPr/>
          <p:nvPr userDrawn="1"/>
        </p:nvSpPr>
        <p:spPr>
          <a:xfrm>
            <a:off x="11367662" y="3580546"/>
            <a:ext cx="10183077"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43" name="Rounded Rectangle 42"/>
          <p:cNvSpPr/>
          <p:nvPr userDrawn="1"/>
        </p:nvSpPr>
        <p:spPr>
          <a:xfrm>
            <a:off x="698353" y="3608812"/>
            <a:ext cx="10183077"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74" name="Rounded Rectangle 73"/>
          <p:cNvSpPr/>
          <p:nvPr userDrawn="1"/>
        </p:nvSpPr>
        <p:spPr>
          <a:xfrm>
            <a:off x="0" y="0"/>
            <a:ext cx="32918400" cy="32004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cxnSp>
        <p:nvCxnSpPr>
          <p:cNvPr id="75" name="Straight Connector 74"/>
          <p:cNvCxnSpPr/>
          <p:nvPr userDrawn="1"/>
        </p:nvCxnSpPr>
        <p:spPr>
          <a:xfrm>
            <a:off x="0" y="32004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TextBox 38"/>
          <p:cNvSpPr txBox="1"/>
          <p:nvPr userDrawn="1"/>
        </p:nvSpPr>
        <p:spPr>
          <a:xfrm>
            <a:off x="33365407" y="20732979"/>
            <a:ext cx="5722183" cy="915993"/>
          </a:xfrm>
          <a:prstGeom prst="rect">
            <a:avLst/>
          </a:prstGeom>
          <a:noFill/>
        </p:spPr>
        <p:txBody>
          <a:bodyPr wrap="square" lIns="43536" tIns="21767" rIns="43536" bIns="21767" rtlCol="0">
            <a:spAutoFit/>
          </a:bodyPr>
          <a:lstStyle/>
          <a:p>
            <a:pPr marL="267772" indent="-267772">
              <a:lnSpc>
                <a:spcPts val="1733"/>
              </a:lnSpc>
            </a:pPr>
            <a:r>
              <a:rPr lang="en-US" sz="1867" dirty="0" smtClean="0">
                <a:solidFill>
                  <a:schemeClr val="bg1"/>
                </a:solidFill>
              </a:rPr>
              <a:t>©2015</a:t>
            </a:r>
            <a:r>
              <a:rPr lang="en-US" sz="1867" baseline="0" dirty="0" smtClean="0">
                <a:solidFill>
                  <a:schemeClr val="bg1"/>
                </a:solidFill>
              </a:rPr>
              <a:t> </a:t>
            </a:r>
            <a:r>
              <a:rPr lang="en-US" sz="1867" dirty="0" smtClean="0">
                <a:solidFill>
                  <a:schemeClr val="bg1"/>
                </a:solidFill>
              </a:rPr>
              <a:t>PosterPresentations.com</a:t>
            </a:r>
          </a:p>
          <a:p>
            <a:pPr marL="192626" indent="0">
              <a:lnSpc>
                <a:spcPts val="1733"/>
              </a:lnSpc>
            </a:pPr>
            <a:r>
              <a:rPr lang="en-US" sz="1600" dirty="0" smtClean="0">
                <a:solidFill>
                  <a:schemeClr val="bg1"/>
                </a:solidFill>
              </a:rPr>
              <a:t>2117 Fourth Street ,</a:t>
            </a:r>
            <a:r>
              <a:rPr lang="en-US" sz="1600" baseline="0" dirty="0" smtClean="0">
                <a:solidFill>
                  <a:schemeClr val="bg1"/>
                </a:solidFill>
              </a:rPr>
              <a:t> Unit C</a:t>
            </a:r>
          </a:p>
          <a:p>
            <a:pPr marL="192626" indent="0">
              <a:lnSpc>
                <a:spcPts val="1733"/>
              </a:lnSpc>
            </a:pPr>
            <a:r>
              <a:rPr lang="en-US" sz="1600" baseline="0" dirty="0" smtClean="0">
                <a:solidFill>
                  <a:schemeClr val="bg1"/>
                </a:solidFill>
              </a:rPr>
              <a:t>Berkeley CA </a:t>
            </a:r>
            <a:r>
              <a:rPr lang="en-US" sz="1333" baseline="0" dirty="0" smtClean="0">
                <a:solidFill>
                  <a:schemeClr val="bg1"/>
                </a:solidFill>
              </a:rPr>
              <a:t>94710</a:t>
            </a:r>
            <a:endParaRPr lang="en-US" sz="1600" baseline="0" dirty="0" smtClean="0">
              <a:solidFill>
                <a:schemeClr val="bg1"/>
              </a:solidFill>
            </a:endParaRPr>
          </a:p>
          <a:p>
            <a:pPr marL="192626" indent="0">
              <a:lnSpc>
                <a:spcPts val="1733"/>
              </a:lnSpc>
            </a:pPr>
            <a:r>
              <a:rPr lang="en-US" sz="1600" b="1" baseline="0" dirty="0" smtClean="0">
                <a:solidFill>
                  <a:srgbClr val="FFFF00"/>
                </a:solidFill>
              </a:rPr>
              <a:t>posterpresenter@gmail.com</a:t>
            </a:r>
            <a:endParaRPr lang="en-US" sz="1867" b="1" dirty="0">
              <a:solidFill>
                <a:srgbClr val="FFFF00"/>
              </a:solidFill>
            </a:endParaRPr>
          </a:p>
        </p:txBody>
      </p:sp>
      <p:sp>
        <p:nvSpPr>
          <p:cNvPr id="40" name="Text Box 14"/>
          <p:cNvSpPr txBox="1">
            <a:spLocks noChangeArrowheads="1"/>
          </p:cNvSpPr>
          <p:nvPr userDrawn="1"/>
        </p:nvSpPr>
        <p:spPr bwMode="auto">
          <a:xfrm>
            <a:off x="1113133" y="21416389"/>
            <a:ext cx="1885950" cy="24974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467" b="1" dirty="0" smtClean="0">
                <a:solidFill>
                  <a:schemeClr val="bg1">
                    <a:lumMod val="75000"/>
                  </a:schemeClr>
                </a:solidFill>
                <a:latin typeface="Arial" charset="0"/>
              </a:rPr>
              <a:t>RESEARCH POSTER PRESENTATION </a:t>
            </a:r>
            <a:r>
              <a:rPr lang="en-US" sz="467" b="1" dirty="0">
                <a:solidFill>
                  <a:schemeClr val="bg1">
                    <a:lumMod val="75000"/>
                  </a:schemeClr>
                </a:solidFill>
                <a:latin typeface="Arial" charset="0"/>
              </a:rPr>
              <a:t>DESIGN © </a:t>
            </a:r>
            <a:r>
              <a:rPr lang="en-US" sz="467" b="1" dirty="0" smtClean="0">
                <a:solidFill>
                  <a:schemeClr val="bg1">
                    <a:lumMod val="75000"/>
                  </a:schemeClr>
                </a:solidFill>
                <a:latin typeface="Arial" charset="0"/>
              </a:rPr>
              <a:t>2015</a:t>
            </a:r>
            <a:endParaRPr lang="en-US" sz="467"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1"/>
        </a:gradFill>
        <a:effectLst/>
      </p:bgPr>
    </p:bg>
    <p:spTree>
      <p:nvGrpSpPr>
        <p:cNvPr id="1" name=""/>
        <p:cNvGrpSpPr/>
        <p:nvPr/>
      </p:nvGrpSpPr>
      <p:grpSpPr>
        <a:xfrm>
          <a:off x="0" y="0"/>
          <a:ext cx="0" cy="0"/>
          <a:chOff x="0" y="0"/>
          <a:chExt cx="0" cy="0"/>
        </a:xfrm>
      </p:grpSpPr>
      <p:grpSp>
        <p:nvGrpSpPr>
          <p:cNvPr id="43" name="Group 42"/>
          <p:cNvGrpSpPr/>
          <p:nvPr userDrawn="1"/>
        </p:nvGrpSpPr>
        <p:grpSpPr>
          <a:xfrm>
            <a:off x="33118381" y="-36710"/>
            <a:ext cx="8296604" cy="21982310"/>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667" b="1" spc="400" dirty="0" smtClean="0">
                  <a:solidFill>
                    <a:schemeClr val="bg1"/>
                  </a:solidFill>
                  <a:latin typeface="Trebuchet MS" pitchFamily="34" charset="0"/>
                </a:rPr>
                <a:t>QUICK START (cont.)</a:t>
              </a:r>
            </a:p>
            <a:p>
              <a:pPr algn="ctr"/>
              <a:endParaRPr lang="en-US" sz="2400"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How to change the template color theme</a:t>
              </a:r>
            </a:p>
            <a:p>
              <a:pPr marL="0" marR="0" lvl="2" indent="0" algn="l" defTabSz="76204"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smtClean="0">
                  <a:solidFill>
                    <a:schemeClr val="bg1">
                      <a:lumMod val="75000"/>
                    </a:schemeClr>
                  </a:solidFill>
                  <a:latin typeface="Trebuchet MS" pitchFamily="34" charset="0"/>
                </a:rPr>
                <a:t>also create your own color theme.</a:t>
              </a:r>
            </a:p>
            <a:p>
              <a:pPr marL="0" marR="0" lvl="2"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endParaRPr lang="en-US" sz="1600" b="0" baseline="0" dirty="0" smtClean="0">
                <a:solidFill>
                  <a:schemeClr val="bg1">
                    <a:lumMod val="75000"/>
                  </a:schemeClr>
                </a:solidFill>
                <a:latin typeface="Trebuchet MS" pitchFamily="34" charset="0"/>
              </a:endParaRPr>
            </a:p>
            <a:p>
              <a:pPr marL="0" indent="0" algn="l" defTabSz="76204"/>
              <a:r>
                <a:rPr lang="en-US" sz="16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Text</a:t>
              </a:r>
            </a:p>
            <a:p>
              <a:pPr marL="2177101" lvl="2" indent="0" algn="l" defTabSz="76204"/>
              <a:r>
                <a:rPr lang="en-US" sz="16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012278" lvl="2"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lang="en-US" sz="1600" b="0" baseline="0" dirty="0" smtClean="0">
                  <a:solidFill>
                    <a:schemeClr val="bg1">
                      <a:lumMod val="75000"/>
                    </a:schemeClr>
                  </a:solidFill>
                  <a:latin typeface="Trebuchet MS" pitchFamily="34" charset="0"/>
                </a:rPr>
                <a:t> </a:t>
              </a:r>
              <a:r>
                <a:rPr kumimoji="0" lang="en-US" sz="2133"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smtClean="0">
                <a:solidFill>
                  <a:schemeClr val="bg1">
                    <a:lumMod val="75000"/>
                  </a:schemeClr>
                </a:solidFill>
                <a:latin typeface="Trebuchet MS" pitchFamily="34" charset="0"/>
              </a:endParaRPr>
            </a:p>
            <a:p>
              <a:pPr marL="1012278" lvl="2" indent="0" algn="l" defTabSz="76204"/>
              <a:endParaRPr lang="en-US" sz="1600" b="0" baseline="0" dirty="0" smtClean="0">
                <a:solidFill>
                  <a:schemeClr val="bg1">
                    <a:lumMod val="75000"/>
                  </a:schemeClr>
                </a:solidFill>
                <a:latin typeface="Trebuchet MS" pitchFamily="34" charset="0"/>
              </a:endParaRPr>
            </a:p>
            <a:p>
              <a:pPr algn="ctr"/>
              <a:r>
                <a:rPr lang="en-US" sz="2133" b="1" baseline="0" dirty="0" smtClean="0">
                  <a:solidFill>
                    <a:srgbClr val="FFC000"/>
                  </a:solidFill>
                  <a:latin typeface="Trebuchet MS" pitchFamily="34" charset="0"/>
                </a:rPr>
                <a:t>How to add Tables</a:t>
              </a:r>
            </a:p>
            <a:p>
              <a:pPr marL="1153641" lvl="1" indent="0" algn="l" defTabSz="76204"/>
              <a:r>
                <a:rPr lang="en-US" sz="1600" b="0" baseline="0" dirty="0" smtClean="0">
                  <a:solidFill>
                    <a:schemeClr val="bg1">
                      <a:lumMod val="75000"/>
                    </a:schemeClr>
                  </a:solidFill>
                  <a:latin typeface="Trebuchet MS" pitchFamily="34" charset="0"/>
                </a:rPr>
                <a:t>To add a table from scratch go to the INSERT menu and </a:t>
              </a:r>
              <a:br>
                <a:rPr lang="en-US" sz="1600" b="0" baseline="0" dirty="0" smtClean="0">
                  <a:solidFill>
                    <a:schemeClr val="bg1">
                      <a:lumMod val="75000"/>
                    </a:schemeClr>
                  </a:solidFill>
                  <a:latin typeface="Trebuchet MS" pitchFamily="34" charset="0"/>
                </a:rPr>
              </a:br>
              <a:r>
                <a:rPr lang="en-US" sz="1600" b="0" baseline="0" dirty="0" smtClean="0">
                  <a:solidFill>
                    <a:schemeClr val="bg1">
                      <a:lumMod val="75000"/>
                    </a:schemeClr>
                  </a:solidFill>
                  <a:latin typeface="Trebuchet MS" pitchFamily="34" charset="0"/>
                </a:rPr>
                <a:t>click on TABLE. A drop-down box will help you select rows and columns. </a:t>
              </a:r>
            </a:p>
            <a:p>
              <a:pPr marL="0" lvl="0" indent="0" algn="l" defTabSz="76204"/>
              <a:r>
                <a:rPr lang="en-US" sz="16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76204"/>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012278" rtl="0" eaLnBrk="1" fontAlgn="auto" latinLnBrk="0" hangingPunct="1">
                <a:lnSpc>
                  <a:spcPct val="100000"/>
                </a:lnSpc>
                <a:spcBef>
                  <a:spcPts val="0"/>
                </a:spcBef>
                <a:spcAft>
                  <a:spcPts val="0"/>
                </a:spcAft>
                <a:buClrTx/>
                <a:buSzTx/>
                <a:buFontTx/>
                <a:buNone/>
                <a:tabLst/>
                <a:defRPr/>
              </a:pPr>
              <a:endParaRPr kumimoji="0" lang="en-US" sz="2133"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76204" rtl="0" eaLnBrk="1" fontAlgn="auto" latinLnBrk="0" hangingPunct="1">
                <a:lnSpc>
                  <a:spcPct val="100000"/>
                </a:lnSpc>
                <a:spcBef>
                  <a:spcPts val="0"/>
                </a:spcBef>
                <a:spcAft>
                  <a:spcPts val="0"/>
                </a:spcAft>
                <a:buClrTx/>
                <a:buSzTx/>
                <a:buFontTx/>
                <a:buNone/>
                <a:tabLst/>
                <a:defRPr/>
              </a:pPr>
              <a:endParaRPr lang="en-US" sz="1600" b="0" baseline="0" dirty="0" smtClean="0">
                <a:solidFill>
                  <a:schemeClr val="bg1">
                    <a:lumMod val="75000"/>
                  </a:schemeClr>
                </a:solidFill>
                <a:latin typeface="Trebuchet MS" pitchFamily="34" charset="0"/>
              </a:endParaRPr>
            </a:p>
            <a:p>
              <a:pPr marL="0" marR="0" lvl="0" indent="0" algn="ctr" defTabSz="1012278"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762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76204"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19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19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6"/>
                <a:ext cx="8671189" cy="755882"/>
              </a:xfrm>
              <a:prstGeom prst="rect">
                <a:avLst/>
              </a:prstGeom>
              <a:noFill/>
              <a:ln>
                <a:noFill/>
              </a:ln>
            </p:spPr>
            <p:txBody>
              <a:bodyPr wrap="square" rtlCol="0">
                <a:spAutoFit/>
              </a:bodyPr>
              <a:lstStyle/>
              <a:p>
                <a:r>
                  <a:rPr lang="en-US" sz="1600" dirty="0" smtClean="0">
                    <a:solidFill>
                      <a:schemeClr val="tx2"/>
                    </a:solidFill>
                    <a:latin typeface="Trebuchet MS" pitchFamily="34" charset="0"/>
                  </a:rPr>
                  <a:t>Student</a:t>
                </a:r>
                <a:r>
                  <a:rPr lang="en-US" sz="1600" baseline="0" dirty="0" smtClean="0">
                    <a:solidFill>
                      <a:schemeClr val="tx2"/>
                    </a:solidFill>
                    <a:latin typeface="Trebuchet MS" pitchFamily="34" charset="0"/>
                  </a:rPr>
                  <a:t> discounts are available on our </a:t>
                </a:r>
                <a:r>
                  <a:rPr lang="en-US" sz="1600" baseline="0" dirty="0" err="1" smtClean="0">
                    <a:solidFill>
                      <a:schemeClr val="tx2"/>
                    </a:solidFill>
                    <a:latin typeface="Trebuchet MS" pitchFamily="34" charset="0"/>
                  </a:rPr>
                  <a:t>Facebook</a:t>
                </a:r>
                <a:r>
                  <a:rPr lang="en-US" sz="1600" baseline="0" dirty="0" smtClean="0">
                    <a:solidFill>
                      <a:schemeClr val="tx2"/>
                    </a:solidFill>
                    <a:latin typeface="Trebuchet MS" pitchFamily="34" charset="0"/>
                  </a:rPr>
                  <a:t> page.</a:t>
                </a:r>
                <a:br>
                  <a:rPr lang="en-US" sz="1600" baseline="0" dirty="0" smtClean="0">
                    <a:solidFill>
                      <a:schemeClr val="tx2"/>
                    </a:solidFill>
                    <a:latin typeface="Trebuchet MS" pitchFamily="34" charset="0"/>
                  </a:rPr>
                </a:br>
                <a:r>
                  <a:rPr lang="en-US" sz="1600" baseline="0" dirty="0" smtClean="0">
                    <a:solidFill>
                      <a:schemeClr val="tx2"/>
                    </a:solidFill>
                    <a:latin typeface="Trebuchet MS" pitchFamily="34" charset="0"/>
                  </a:rPr>
                  <a:t>Go to </a:t>
                </a:r>
                <a:r>
                  <a:rPr lang="en-US" sz="1600" u="sng" baseline="0" dirty="0" smtClean="0">
                    <a:solidFill>
                      <a:schemeClr val="tx2"/>
                    </a:solidFill>
                    <a:latin typeface="Trebuchet MS" pitchFamily="34" charset="0"/>
                  </a:rPr>
                  <a:t>PosterPresentations.com</a:t>
                </a:r>
                <a:r>
                  <a:rPr lang="en-US" sz="1600" baseline="0" dirty="0" smtClean="0">
                    <a:solidFill>
                      <a:schemeClr val="tx2"/>
                    </a:solidFill>
                    <a:latin typeface="Trebuchet MS" pitchFamily="34" charset="0"/>
                  </a:rPr>
                  <a:t> and click on the FB icon. </a:t>
                </a:r>
                <a:endParaRPr lang="en-US" sz="1600" dirty="0">
                  <a:solidFill>
                    <a:schemeClr val="tx2"/>
                  </a:solidFill>
                  <a:latin typeface="Trebuchet MS" pitchFamily="34" charset="0"/>
                </a:endParaRPr>
              </a:p>
            </p:txBody>
          </p:sp>
        </p:grpSp>
      </p:grpSp>
      <p:grpSp>
        <p:nvGrpSpPr>
          <p:cNvPr id="53" name="Group 52"/>
          <p:cNvGrpSpPr/>
          <p:nvPr userDrawn="1"/>
        </p:nvGrpSpPr>
        <p:grpSpPr>
          <a:xfrm>
            <a:off x="-8418892" y="-1"/>
            <a:ext cx="8264149" cy="219456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012278" rtl="0" eaLnBrk="1" fontAlgn="auto" latinLnBrk="0" hangingPunct="1">
                <a:lnSpc>
                  <a:spcPct val="100000"/>
                </a:lnSpc>
                <a:spcBef>
                  <a:spcPts val="0"/>
                </a:spcBef>
                <a:spcAft>
                  <a:spcPts val="0"/>
                </a:spcAft>
                <a:buClrTx/>
                <a:buSzTx/>
                <a:buFontTx/>
                <a:buNone/>
                <a:tabLst/>
                <a:defRPr/>
              </a:pPr>
              <a:r>
                <a:rPr lang="en-US" sz="2133" b="1" spc="0" dirty="0" smtClean="0">
                  <a:solidFill>
                    <a:srgbClr val="FF0000"/>
                  </a:solidFill>
                  <a:latin typeface="Trebuchet MS" pitchFamily="34" charset="0"/>
                </a:rPr>
                <a:t>(—THIS SIDEBAR DOES NOT PRINT—)</a:t>
              </a:r>
              <a:endParaRPr lang="en-US" sz="2133" b="1" spc="400"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DESIGN</a:t>
              </a:r>
              <a:r>
                <a:rPr lang="en-US" sz="2667" b="1" spc="400" baseline="0" dirty="0" smtClean="0">
                  <a:solidFill>
                    <a:schemeClr val="bg1"/>
                  </a:solidFill>
                  <a:latin typeface="Trebuchet MS" pitchFamily="34" charset="0"/>
                </a:rPr>
                <a:t> </a:t>
              </a:r>
              <a:r>
                <a:rPr lang="en-US" sz="2667" b="1" spc="400" dirty="0" smtClean="0">
                  <a:solidFill>
                    <a:schemeClr val="bg1"/>
                  </a:solidFill>
                  <a:latin typeface="Trebuchet MS" pitchFamily="34" charset="0"/>
                </a:rPr>
                <a:t>GUIDE</a:t>
              </a:r>
            </a:p>
            <a:p>
              <a:pPr algn="ctr"/>
              <a:endParaRPr lang="en-US" sz="1867" b="1" dirty="0" smtClean="0">
                <a:latin typeface="Trebuchet MS" pitchFamily="34" charset="0"/>
              </a:endParaRPr>
            </a:p>
            <a:p>
              <a:pPr defTabSz="2510552"/>
              <a:r>
                <a:rPr lang="en-US" sz="1867" i="0" dirty="0" smtClean="0">
                  <a:latin typeface="Trebuchet MS" pitchFamily="34" charset="0"/>
                </a:rPr>
                <a:t>This PowerPoint</a:t>
              </a:r>
              <a:r>
                <a:rPr lang="en-US" sz="1867" i="0" baseline="0" dirty="0" smtClean="0">
                  <a:latin typeface="Trebuchet MS" pitchFamily="34" charset="0"/>
                </a:rPr>
                <a:t> </a:t>
              </a:r>
              <a:r>
                <a:rPr lang="en-US" sz="1867" i="0" dirty="0" smtClean="0">
                  <a:latin typeface="Trebuchet MS" pitchFamily="34" charset="0"/>
                </a:rPr>
                <a:t>2007 template produces</a:t>
              </a:r>
              <a:r>
                <a:rPr lang="en-US" sz="1867" i="0" baseline="0" dirty="0" smtClean="0">
                  <a:latin typeface="Trebuchet MS" pitchFamily="34" charset="0"/>
                </a:rPr>
                <a:t> </a:t>
              </a:r>
              <a:r>
                <a:rPr lang="en-US" sz="1867" i="0" dirty="0" smtClean="0">
                  <a:latin typeface="Trebuchet MS" pitchFamily="34" charset="0"/>
                </a:rPr>
                <a:t>a 36”x48” presentation poster. </a:t>
              </a:r>
              <a:r>
                <a:rPr lang="en-US" sz="1867" dirty="0" smtClean="0">
                  <a:latin typeface="Trebuchet MS" pitchFamily="34" charset="0"/>
                </a:rPr>
                <a:t>You</a:t>
              </a:r>
              <a:r>
                <a:rPr lang="en-US" sz="1867" baseline="0" dirty="0" smtClean="0">
                  <a:latin typeface="Trebuchet MS" pitchFamily="34" charset="0"/>
                </a:rPr>
                <a:t> can u</a:t>
              </a:r>
              <a:r>
                <a:rPr lang="en-US" sz="1867" dirty="0" smtClean="0">
                  <a:latin typeface="Trebuchet MS" pitchFamily="34" charset="0"/>
                </a:rPr>
                <a:t>se</a:t>
              </a:r>
              <a:r>
                <a:rPr lang="en-US" sz="1867" baseline="0" dirty="0" smtClean="0">
                  <a:latin typeface="Trebuchet MS" pitchFamily="34" charset="0"/>
                </a:rPr>
                <a:t> it to create your research poster and </a:t>
              </a:r>
              <a:r>
                <a:rPr lang="en-US" sz="1867" dirty="0" smtClean="0">
                  <a:latin typeface="Trebuchet MS" pitchFamily="34" charset="0"/>
                </a:rPr>
                <a:t>save valuable time placing titles, subtitles,</a:t>
              </a:r>
              <a:r>
                <a:rPr lang="en-US" sz="1867" baseline="0" dirty="0" smtClean="0">
                  <a:latin typeface="Trebuchet MS" pitchFamily="34" charset="0"/>
                </a:rPr>
                <a:t> text, and graphics</a:t>
              </a:r>
              <a:r>
                <a:rPr lang="en-US" sz="1867" dirty="0" smtClean="0">
                  <a:latin typeface="Trebuchet MS" pitchFamily="34" charset="0"/>
                </a:rPr>
                <a:t>. </a:t>
              </a:r>
            </a:p>
            <a:p>
              <a:pPr defTabSz="2510552"/>
              <a:endParaRPr lang="en-US" sz="1867" dirty="0" smtClean="0">
                <a:latin typeface="Trebuchet MS" pitchFamily="34" charset="0"/>
              </a:endParaRPr>
            </a:p>
            <a:p>
              <a:pPr defTabSz="2926292"/>
              <a:r>
                <a:rPr lang="en-US" sz="1867"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1867" b="1" dirty="0" smtClean="0">
                  <a:solidFill>
                    <a:srgbClr val="FFC000"/>
                  </a:solidFill>
                  <a:latin typeface="Trebuchet MS" pitchFamily="34" charset="0"/>
                </a:rPr>
                <a:t>PosterPresentations.com</a:t>
              </a:r>
              <a:r>
                <a:rPr lang="en-US" sz="1867" b="1" dirty="0" smtClean="0">
                  <a:solidFill>
                    <a:schemeClr val="bg1"/>
                  </a:solidFill>
                  <a:latin typeface="Trebuchet MS" pitchFamily="34" charset="0"/>
                </a:rPr>
                <a:t> </a:t>
              </a:r>
              <a:r>
                <a:rPr lang="en-US" sz="1867" dirty="0" smtClean="0">
                  <a:solidFill>
                    <a:schemeClr val="bg1"/>
                  </a:solidFill>
                  <a:latin typeface="Trebuchet MS" pitchFamily="34" charset="0"/>
                </a:rPr>
                <a:t>and click on HELP DESK.</a:t>
              </a:r>
            </a:p>
            <a:p>
              <a:pPr defTabSz="2926292"/>
              <a:endParaRPr lang="en-US" sz="1867" dirty="0" smtClean="0">
                <a:latin typeface="Trebuchet MS" pitchFamily="34" charset="0"/>
              </a:endParaRPr>
            </a:p>
            <a:p>
              <a:pPr defTabSz="2926292"/>
              <a:r>
                <a:rPr lang="en-US" sz="1867" dirty="0" smtClean="0">
                  <a:solidFill>
                    <a:schemeClr val="bg1"/>
                  </a:solidFill>
                  <a:latin typeface="Trebuchet MS" pitchFamily="34" charset="0"/>
                </a:rPr>
                <a:t>When</a:t>
              </a:r>
              <a:r>
                <a:rPr lang="en-US" sz="1867" baseline="0" dirty="0" smtClean="0">
                  <a:solidFill>
                    <a:schemeClr val="bg1"/>
                  </a:solidFill>
                  <a:latin typeface="Trebuchet MS" pitchFamily="34" charset="0"/>
                </a:rPr>
                <a:t> you are ready to print your poster</a:t>
              </a:r>
              <a:r>
                <a:rPr lang="en-US" sz="1867" dirty="0" smtClean="0">
                  <a:solidFill>
                    <a:schemeClr val="bg1"/>
                  </a:solidFill>
                  <a:latin typeface="Trebuchet MS" pitchFamily="34" charset="0"/>
                </a:rPr>
                <a:t>,</a:t>
              </a:r>
              <a:r>
                <a:rPr lang="en-US" sz="1867" baseline="0" dirty="0" smtClean="0">
                  <a:solidFill>
                    <a:schemeClr val="bg1"/>
                  </a:solidFill>
                  <a:latin typeface="Trebuchet MS" pitchFamily="34" charset="0"/>
                </a:rPr>
                <a:t> go online to </a:t>
              </a:r>
              <a:r>
                <a:rPr lang="en-US" sz="1867" b="0" dirty="0" smtClean="0">
                  <a:solidFill>
                    <a:schemeClr val="bg1"/>
                  </a:solidFill>
                  <a:latin typeface="Trebuchet MS" pitchFamily="34" charset="0"/>
                </a:rPr>
                <a:t>PosterPresentations.com</a:t>
              </a:r>
              <a:r>
                <a:rPr lang="en-US" sz="1867" dirty="0" smtClean="0">
                  <a:solidFill>
                    <a:schemeClr val="bg1"/>
                  </a:solidFill>
                  <a:latin typeface="Trebuchet MS" pitchFamily="34" charset="0"/>
                </a:rPr>
                <a:t/>
              </a:r>
              <a:br>
                <a:rPr lang="en-US" sz="1867" dirty="0" smtClean="0">
                  <a:solidFill>
                    <a:schemeClr val="bg1"/>
                  </a:solidFill>
                  <a:latin typeface="Trebuchet MS" pitchFamily="34" charset="0"/>
                </a:rPr>
              </a:br>
              <a:endParaRPr lang="en-US" sz="1867" dirty="0" smtClean="0">
                <a:solidFill>
                  <a:schemeClr val="bg1"/>
                </a:solidFill>
                <a:latin typeface="Trebuchet MS" pitchFamily="34" charset="0"/>
              </a:endParaRPr>
            </a:p>
            <a:p>
              <a:pPr algn="l" defTabSz="2510552"/>
              <a:r>
                <a:rPr lang="en-US" sz="1867" b="0" dirty="0" smtClean="0">
                  <a:solidFill>
                    <a:schemeClr val="bg1"/>
                  </a:solidFill>
                  <a:latin typeface="Trebuchet MS" pitchFamily="34" charset="0"/>
                </a:rPr>
                <a:t>Need</a:t>
              </a:r>
              <a:r>
                <a:rPr lang="en-US" sz="1867" b="0" baseline="0" dirty="0" smtClean="0">
                  <a:solidFill>
                    <a:schemeClr val="bg1"/>
                  </a:solidFill>
                  <a:latin typeface="Trebuchet MS" pitchFamily="34" charset="0"/>
                </a:rPr>
                <a:t> assistance? Call us at </a:t>
              </a:r>
              <a:r>
                <a:rPr lang="en-US" sz="1867" b="0" dirty="0" smtClean="0">
                  <a:solidFill>
                    <a:srgbClr val="FFC000"/>
                  </a:solidFill>
                  <a:latin typeface="Trebuchet MS" pitchFamily="34" charset="0"/>
                </a:rPr>
                <a:t>1.510.649.3001</a:t>
              </a:r>
            </a:p>
            <a:p>
              <a:pPr algn="l" defTabSz="2510552"/>
              <a:endParaRPr lang="en-US" sz="2400" b="1" dirty="0" smtClean="0">
                <a:solidFill>
                  <a:srgbClr val="FFFF00"/>
                </a:solidFill>
                <a:latin typeface="Trebuchet MS" pitchFamily="34" charset="0"/>
              </a:endParaRPr>
            </a:p>
            <a:p>
              <a:pPr algn="ctr"/>
              <a:endParaRPr lang="en-US" sz="1600" b="1" dirty="0" smtClean="0">
                <a:solidFill>
                  <a:schemeClr val="bg1"/>
                </a:solidFill>
                <a:latin typeface="Trebuchet MS" pitchFamily="34" charset="0"/>
              </a:endParaRPr>
            </a:p>
            <a:p>
              <a:pPr algn="ctr"/>
              <a:r>
                <a:rPr lang="en-US" sz="2667" b="1" spc="400" dirty="0" smtClean="0">
                  <a:solidFill>
                    <a:schemeClr val="bg1"/>
                  </a:solidFill>
                  <a:latin typeface="Trebuchet MS" pitchFamily="34" charset="0"/>
                </a:rPr>
                <a:t>QUICK START</a:t>
              </a:r>
            </a:p>
            <a:p>
              <a:pPr algn="ctr"/>
              <a:endParaRPr lang="en-US" sz="2133" b="1"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Zoom in and out</a:t>
              </a:r>
            </a:p>
            <a:p>
              <a:pPr marL="1261596" indent="-1261596" algn="l" defTabSz="567295"/>
              <a:r>
                <a:rPr lang="en-US" sz="1600" b="0" baseline="0" dirty="0" smtClean="0">
                  <a:solidFill>
                    <a:schemeClr val="bg1"/>
                  </a:solidFill>
                  <a:latin typeface="Trebuchet MS" pitchFamily="34" charset="0"/>
                </a:rPr>
                <a:t>	</a:t>
              </a:r>
              <a:r>
                <a:rPr lang="en-US" sz="1600" b="0" baseline="0" dirty="0" smtClean="0">
                  <a:solidFill>
                    <a:schemeClr val="bg1">
                      <a:lumMod val="75000"/>
                    </a:schemeClr>
                  </a:solidFill>
                  <a:latin typeface="Trebuchet MS" pitchFamily="34" charset="0"/>
                </a:rPr>
                <a:t>As you work on your poster zoom in and out to the level that is more comfortable to you. </a:t>
              </a:r>
            </a:p>
            <a:p>
              <a:pPr marL="1261596" indent="-1261596" algn="l" defTabSz="567295"/>
              <a:r>
                <a:rPr lang="en-US" sz="1600" b="1" baseline="0" dirty="0" smtClean="0">
                  <a:solidFill>
                    <a:schemeClr val="bg1">
                      <a:lumMod val="75000"/>
                    </a:schemeClr>
                  </a:solidFill>
                  <a:latin typeface="Trebuchet MS" pitchFamily="34" charset="0"/>
                </a:rPr>
                <a:t>	</a:t>
              </a:r>
              <a:r>
                <a:rPr lang="en-US" sz="1600" b="0" baseline="0" dirty="0" smtClean="0">
                  <a:solidFill>
                    <a:schemeClr val="bg1">
                      <a:lumMod val="75000"/>
                    </a:schemeClr>
                  </a:solidFill>
                  <a:latin typeface="Trebuchet MS" pitchFamily="34" charset="0"/>
                </a:rPr>
                <a:t>Go to VIEW &gt; ZOOM.</a:t>
              </a:r>
            </a:p>
            <a:p>
              <a:pPr algn="l"/>
              <a:endParaRPr lang="en-US" sz="1867" b="0" baseline="0" dirty="0" smtClean="0">
                <a:solidFill>
                  <a:schemeClr val="bg1"/>
                </a:solidFill>
                <a:latin typeface="Trebuchet MS" pitchFamily="34" charset="0"/>
              </a:endParaRPr>
            </a:p>
            <a:p>
              <a:pPr algn="ctr"/>
              <a:r>
                <a:rPr lang="en-US" sz="2133" b="1" baseline="0" dirty="0" smtClean="0">
                  <a:solidFill>
                    <a:srgbClr val="FFC000"/>
                  </a:solidFill>
                  <a:latin typeface="Trebuchet MS" pitchFamily="34" charset="0"/>
                </a:rPr>
                <a:t>Title, Authors, and Affiliations</a:t>
              </a:r>
            </a:p>
            <a:p>
              <a:pPr algn="l"/>
              <a:r>
                <a:rPr lang="en-US" sz="16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600" b="0" spc="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1867" b="1" baseline="0" dirty="0" smtClean="0">
                  <a:solidFill>
                    <a:schemeClr val="bg1"/>
                  </a:solidFill>
                  <a:latin typeface="Trebuchet MS" pitchFamily="34" charset="0"/>
                </a:rPr>
                <a:t/>
              </a:r>
              <a:br>
                <a:rPr lang="en-US" sz="1867" b="1" baseline="0" dirty="0" smtClean="0">
                  <a:solidFill>
                    <a:schemeClr val="bg1"/>
                  </a:solidFill>
                  <a:latin typeface="Trebuchet MS" pitchFamily="34" charset="0"/>
                </a:rPr>
              </a:br>
              <a:endParaRPr lang="en-US" sz="1867" b="1" dirty="0" smtClean="0">
                <a:solidFill>
                  <a:schemeClr val="bg1"/>
                </a:solidFill>
                <a:latin typeface="Trebuchet MS" pitchFamily="34" charset="0"/>
              </a:endParaRPr>
            </a:p>
            <a:p>
              <a:pPr algn="ctr"/>
              <a:endParaRPr lang="en-US" sz="1867" b="1" dirty="0" smtClean="0">
                <a:solidFill>
                  <a:srgbClr val="FFC000"/>
                </a:solidFill>
                <a:latin typeface="Trebuchet MS" pitchFamily="34" charset="0"/>
              </a:endParaRPr>
            </a:p>
            <a:p>
              <a:pPr algn="ctr"/>
              <a:endParaRPr lang="en-US" sz="1867" b="1" dirty="0" smtClean="0">
                <a:solidFill>
                  <a:srgbClr val="FFC000"/>
                </a:solidFill>
                <a:latin typeface="Trebuchet MS" pitchFamily="34" charset="0"/>
              </a:endParaRPr>
            </a:p>
            <a:p>
              <a:pPr algn="ctr"/>
              <a:r>
                <a:rPr lang="en-US" sz="2133" b="1" dirty="0" smtClean="0">
                  <a:solidFill>
                    <a:srgbClr val="FFC000"/>
                  </a:solidFill>
                  <a:latin typeface="Trebuchet MS" pitchFamily="34" charset="0"/>
                </a:rPr>
                <a:t>Adding Logos</a:t>
              </a:r>
              <a:r>
                <a:rPr lang="en-US" sz="2133" b="1" baseline="0" dirty="0" smtClean="0">
                  <a:solidFill>
                    <a:srgbClr val="FFC000"/>
                  </a:solidFill>
                  <a:latin typeface="Trebuchet MS" pitchFamily="34" charset="0"/>
                </a:rPr>
                <a:t> / Seals</a:t>
              </a:r>
            </a:p>
            <a:p>
              <a:pPr algn="l"/>
              <a:r>
                <a:rPr lang="en-US" sz="16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600" b="0" spc="200" baseline="0" dirty="0" smtClean="0">
                <a:solidFill>
                  <a:schemeClr val="bg1">
                    <a:lumMod val="75000"/>
                  </a:schemeClr>
                </a:solidFill>
                <a:latin typeface="Trebuchet MS" pitchFamily="34" charset="0"/>
              </a:endParaRPr>
            </a:p>
            <a:p>
              <a:pPr algn="l"/>
              <a:r>
                <a:rPr lang="en-US" sz="1600" b="1" spc="200" baseline="0" dirty="0" smtClean="0">
                  <a:solidFill>
                    <a:srgbClr val="FFC000"/>
                  </a:solidFill>
                  <a:latin typeface="Trebuchet MS" pitchFamily="34" charset="0"/>
                </a:rPr>
                <a:t>TIP:</a:t>
              </a:r>
              <a:r>
                <a:rPr lang="en-US" sz="1600" b="1" spc="0" baseline="0" dirty="0" smtClean="0">
                  <a:solidFill>
                    <a:srgbClr val="FFC000"/>
                  </a:solidFill>
                  <a:latin typeface="Trebuchet MS" pitchFamily="34" charset="0"/>
                </a:rPr>
                <a:t> </a:t>
              </a:r>
              <a:r>
                <a:rPr lang="en-US" sz="1600" b="0" baseline="0" dirty="0" smtClean="0">
                  <a:solidFill>
                    <a:schemeClr val="bg1">
                      <a:lumMod val="75000"/>
                    </a:schemeClr>
                  </a:solidFill>
                  <a:latin typeface="Trebuchet MS" pitchFamily="34" charset="0"/>
                </a:rPr>
                <a:t>See if your school’s logo is available on our free poster templates page.</a:t>
              </a:r>
            </a:p>
            <a:p>
              <a:pPr algn="l"/>
              <a:endParaRPr lang="en-US" sz="1600" b="0" baseline="0" dirty="0" smtClean="0">
                <a:latin typeface="Trebuchet MS" pitchFamily="34" charset="0"/>
              </a:endParaRPr>
            </a:p>
            <a:p>
              <a:pPr algn="ctr"/>
              <a:r>
                <a:rPr lang="en-US" sz="2133" b="1" baseline="0" dirty="0" smtClean="0">
                  <a:solidFill>
                    <a:srgbClr val="FFC000"/>
                  </a:solidFill>
                  <a:latin typeface="Trebuchet MS" pitchFamily="34" charset="0"/>
                </a:rPr>
                <a:t>Photographs / Graphics</a:t>
              </a:r>
            </a:p>
            <a:p>
              <a:pPr algn="l" defTabSz="651966"/>
              <a:r>
                <a:rPr lang="en-US" sz="16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smtClean="0">
                  <a:solidFill>
                    <a:schemeClr val="bg1">
                      <a:lumMod val="75000"/>
                    </a:schemeClr>
                  </a:solidFill>
                  <a:latin typeface="Trebuchet MS" pitchFamily="34" charset="0"/>
                </a:rPr>
                <a:t>disproportionally.</a:t>
              </a:r>
            </a:p>
            <a:p>
              <a:pPr algn="l" defTabSz="651966"/>
              <a:endParaRPr lang="en-US" sz="1600" b="0" baseline="0" dirty="0" smtClean="0">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endParaRPr lang="en-US" sz="1867" b="1" baseline="0" dirty="0" smtClean="0">
                <a:solidFill>
                  <a:srgbClr val="FFC000"/>
                </a:solidFill>
                <a:latin typeface="Trebuchet MS" pitchFamily="34" charset="0"/>
              </a:endParaRPr>
            </a:p>
            <a:p>
              <a:pPr algn="ctr"/>
              <a:r>
                <a:rPr lang="en-US" sz="2133" b="1" baseline="0" dirty="0" smtClean="0">
                  <a:solidFill>
                    <a:srgbClr val="FFC000"/>
                  </a:solidFill>
                  <a:latin typeface="Trebuchet MS" pitchFamily="34" charset="0"/>
                </a:rPr>
                <a:t>Image Quality Check</a:t>
              </a:r>
            </a:p>
            <a:p>
              <a:pPr lvl="0" algn="l" defTabSz="651966"/>
              <a:r>
                <a:rPr lang="en-US" sz="16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1867"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0"/>
              <a:ext cx="7531182" cy="2597684"/>
              <a:chOff x="-4470427" y="11016658"/>
              <a:chExt cx="3470785" cy="1193487"/>
            </a:xfrm>
          </p:grpSpPr>
          <p:grpSp>
            <p:nvGrpSpPr>
              <p:cNvPr id="64" name="Group 63"/>
              <p:cNvGrpSpPr/>
              <p:nvPr userDrawn="1"/>
            </p:nvGrpSpPr>
            <p:grpSpPr>
              <a:xfrm>
                <a:off x="-2783495" y="11060889"/>
                <a:ext cx="624431" cy="936001"/>
                <a:chOff x="-3958697" y="11117435"/>
                <a:chExt cx="779338" cy="1341283"/>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344540"/>
                </a:xfrm>
                <a:prstGeom prst="rect">
                  <a:avLst/>
                </a:prstGeom>
                <a:solidFill>
                  <a:schemeClr val="accent1"/>
                </a:solidFill>
                <a:ln>
                  <a:noFill/>
                </a:ln>
              </p:spPr>
              <p:txBody>
                <a:bodyPr wrap="square" lIns="91440" tIns="91440" rIns="91440" bIns="91440" rtlCol="0">
                  <a:spAutoFit/>
                </a:bodyPr>
                <a:lstStyle/>
                <a:p>
                  <a:pPr algn="ctr"/>
                  <a:r>
                    <a:rPr lang="en-US" sz="1067" b="1" dirty="0" smtClean="0">
                      <a:solidFill>
                        <a:schemeClr val="tx1"/>
                      </a:solidFill>
                    </a:rPr>
                    <a:t>ORIGINAL</a:t>
                  </a:r>
                  <a:endParaRPr lang="en-US" sz="1067" b="1" dirty="0">
                    <a:solidFill>
                      <a:schemeClr val="tx1"/>
                    </a:solidFill>
                  </a:endParaRPr>
                </a:p>
              </p:txBody>
            </p:sp>
          </p:grpSp>
          <p:grpSp>
            <p:nvGrpSpPr>
              <p:cNvPr id="65" name="Group 64"/>
              <p:cNvGrpSpPr/>
              <p:nvPr userDrawn="1"/>
            </p:nvGrpSpPr>
            <p:grpSpPr>
              <a:xfrm>
                <a:off x="-2033159" y="11060881"/>
                <a:ext cx="1033517" cy="935910"/>
                <a:chOff x="-2921738" y="11200127"/>
                <a:chExt cx="1420279" cy="1286146"/>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310855"/>
                </a:xfrm>
                <a:prstGeom prst="rect">
                  <a:avLst/>
                </a:prstGeom>
                <a:solidFill>
                  <a:srgbClr val="FF0000"/>
                </a:solidFill>
              </p:spPr>
              <p:txBody>
                <a:bodyPr wrap="square" lIns="457200" tIns="91440" rIns="457200" bIns="91440" rtlCol="0">
                  <a:spAutoFit/>
                </a:bodyPr>
                <a:lstStyle/>
                <a:p>
                  <a:pPr algn="ctr"/>
                  <a:r>
                    <a:rPr lang="en-US" sz="933" b="1" dirty="0" smtClean="0">
                      <a:solidFill>
                        <a:schemeClr val="bg1"/>
                      </a:solidFill>
                    </a:rPr>
                    <a:t>DISTORTED</a:t>
                  </a:r>
                  <a:endParaRPr lang="en-US" sz="467"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544500"/>
              </a:xfrm>
              <a:prstGeom prst="rect">
                <a:avLst/>
              </a:prstGeom>
              <a:noFill/>
            </p:spPr>
            <p:txBody>
              <a:bodyPr wrap="square" lIns="457200" tIns="457200" rIns="457200" bIns="0" rtlCol="0">
                <a:spAutoFit/>
              </a:bodyPr>
              <a:lstStyle/>
              <a:p>
                <a:pPr algn="ctr"/>
                <a:r>
                  <a:rPr lang="en-US" sz="1067" dirty="0" smtClean="0">
                    <a:solidFill>
                      <a:schemeClr val="bg1"/>
                    </a:solidFill>
                  </a:rPr>
                  <a:t>Corner</a:t>
                </a:r>
                <a:r>
                  <a:rPr lang="en-US" sz="1067" baseline="0" dirty="0" smtClean="0">
                    <a:solidFill>
                      <a:schemeClr val="bg1"/>
                    </a:solidFill>
                  </a:rPr>
                  <a:t> handles</a:t>
                </a:r>
                <a:endParaRPr lang="en-US" sz="1067" dirty="0">
                  <a:solidFill>
                    <a:schemeClr val="bg1"/>
                  </a:solidFill>
                </a:endParaRPr>
              </a:p>
            </p:txBody>
          </p:sp>
        </p:grpSp>
        <p:grpSp>
          <p:nvGrpSpPr>
            <p:cNvPr id="59" name="Group 58"/>
            <p:cNvGrpSpPr/>
            <p:nvPr userDrawn="1"/>
          </p:nvGrpSpPr>
          <p:grpSpPr>
            <a:xfrm>
              <a:off x="-10400545" y="27751410"/>
              <a:ext cx="9326518" cy="2453251"/>
              <a:chOff x="-4755804" y="12734136"/>
              <a:chExt cx="4298175"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0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0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117"/>
                <a:ext cx="1117601" cy="157640"/>
              </a:xfrm>
              <a:prstGeom prst="rect">
                <a:avLst/>
              </a:prstGeom>
              <a:noFill/>
            </p:spPr>
            <p:txBody>
              <a:bodyPr wrap="square" lIns="91440" tIns="91440" rIns="91440" bIns="0" rtlCol="0">
                <a:spAutoFit/>
              </a:bodyPr>
              <a:lstStyle/>
              <a:p>
                <a:pPr algn="ctr"/>
                <a:r>
                  <a:rPr lang="en-US" sz="1067" dirty="0" smtClean="0">
                    <a:solidFill>
                      <a:srgbClr val="92D050"/>
                    </a:solidFill>
                  </a:rPr>
                  <a:t>Good</a:t>
                </a:r>
                <a:r>
                  <a:rPr lang="en-US" sz="1067" baseline="0" dirty="0" smtClean="0">
                    <a:solidFill>
                      <a:srgbClr val="92D050"/>
                    </a:solidFill>
                  </a:rPr>
                  <a:t> </a:t>
                </a:r>
                <a:r>
                  <a:rPr lang="en-US" sz="1067" baseline="0" dirty="0" smtClean="0">
                    <a:solidFill>
                      <a:schemeClr val="bg1"/>
                    </a:solidFill>
                  </a:rPr>
                  <a:t>printing quality</a:t>
                </a:r>
                <a:endParaRPr lang="en-US" sz="1067" dirty="0">
                  <a:solidFill>
                    <a:schemeClr val="bg1"/>
                  </a:solidFill>
                </a:endParaRPr>
              </a:p>
            </p:txBody>
          </p:sp>
          <p:sp>
            <p:nvSpPr>
              <p:cNvPr id="63" name="TextBox 62"/>
              <p:cNvSpPr txBox="1"/>
              <p:nvPr userDrawn="1"/>
            </p:nvSpPr>
            <p:spPr>
              <a:xfrm rot="16200000">
                <a:off x="-1095250" y="13223644"/>
                <a:ext cx="1117601" cy="157640"/>
              </a:xfrm>
              <a:prstGeom prst="rect">
                <a:avLst/>
              </a:prstGeom>
              <a:noFill/>
            </p:spPr>
            <p:txBody>
              <a:bodyPr wrap="square" lIns="91440" tIns="91440" rIns="91440" bIns="0" rtlCol="0">
                <a:spAutoFit/>
              </a:bodyPr>
              <a:lstStyle/>
              <a:p>
                <a:pPr algn="ctr"/>
                <a:r>
                  <a:rPr lang="en-US" sz="1067" dirty="0" smtClean="0">
                    <a:solidFill>
                      <a:srgbClr val="FF0000"/>
                    </a:solidFill>
                  </a:rPr>
                  <a:t>Bad </a:t>
                </a:r>
                <a:r>
                  <a:rPr lang="en-US" sz="1067" dirty="0" smtClean="0">
                    <a:solidFill>
                      <a:schemeClr val="bg1"/>
                    </a:solidFill>
                  </a:rPr>
                  <a:t>printing quality</a:t>
                </a:r>
                <a:endParaRPr lang="en-US" sz="1067" dirty="0">
                  <a:solidFill>
                    <a:schemeClr val="bg1"/>
                  </a:solidFill>
                </a:endParaRPr>
              </a:p>
            </p:txBody>
          </p:sp>
        </p:grpSp>
      </p:grpSp>
      <p:sp>
        <p:nvSpPr>
          <p:cNvPr id="35" name="Rounded Rectangle 34"/>
          <p:cNvSpPr/>
          <p:nvPr userDrawn="1"/>
        </p:nvSpPr>
        <p:spPr>
          <a:xfrm>
            <a:off x="592431" y="3594678"/>
            <a:ext cx="31627618" cy="1782445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sp>
        <p:nvSpPr>
          <p:cNvPr id="36" name="Rounded Rectangle 35"/>
          <p:cNvSpPr/>
          <p:nvPr userDrawn="1"/>
        </p:nvSpPr>
        <p:spPr>
          <a:xfrm>
            <a:off x="0" y="0"/>
            <a:ext cx="32918400" cy="32004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95"/>
          </a:p>
        </p:txBody>
      </p:sp>
      <p:cxnSp>
        <p:nvCxnSpPr>
          <p:cNvPr id="40" name="Straight Connector 39"/>
          <p:cNvCxnSpPr/>
          <p:nvPr userDrawn="1"/>
        </p:nvCxnSpPr>
        <p:spPr>
          <a:xfrm>
            <a:off x="0" y="3200400"/>
            <a:ext cx="32918400" cy="0"/>
          </a:xfrm>
          <a:prstGeom prst="line">
            <a:avLst/>
          </a:prstGeom>
          <a:ln w="174625"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p:cNvSpPr txBox="1"/>
          <p:nvPr userDrawn="1"/>
        </p:nvSpPr>
        <p:spPr>
          <a:xfrm>
            <a:off x="33365407" y="20732979"/>
            <a:ext cx="5722183" cy="915993"/>
          </a:xfrm>
          <a:prstGeom prst="rect">
            <a:avLst/>
          </a:prstGeom>
          <a:noFill/>
        </p:spPr>
        <p:txBody>
          <a:bodyPr wrap="square" lIns="43536" tIns="21767" rIns="43536" bIns="21767" rtlCol="0">
            <a:spAutoFit/>
          </a:bodyPr>
          <a:lstStyle/>
          <a:p>
            <a:pPr marL="267772" indent="-267772">
              <a:lnSpc>
                <a:spcPts val="1733"/>
              </a:lnSpc>
            </a:pPr>
            <a:r>
              <a:rPr lang="en-US" sz="1867" dirty="0" smtClean="0">
                <a:solidFill>
                  <a:schemeClr val="bg1"/>
                </a:solidFill>
              </a:rPr>
              <a:t>©2015</a:t>
            </a:r>
            <a:r>
              <a:rPr lang="en-US" sz="1867" baseline="0" dirty="0" smtClean="0">
                <a:solidFill>
                  <a:schemeClr val="bg1"/>
                </a:solidFill>
              </a:rPr>
              <a:t> </a:t>
            </a:r>
            <a:r>
              <a:rPr lang="en-US" sz="1867" dirty="0" smtClean="0">
                <a:solidFill>
                  <a:schemeClr val="bg1"/>
                </a:solidFill>
              </a:rPr>
              <a:t>PosterPresentations.com</a:t>
            </a:r>
          </a:p>
          <a:p>
            <a:pPr marL="192626" indent="0">
              <a:lnSpc>
                <a:spcPts val="1733"/>
              </a:lnSpc>
            </a:pPr>
            <a:r>
              <a:rPr lang="en-US" sz="1600" dirty="0" smtClean="0">
                <a:solidFill>
                  <a:schemeClr val="bg1"/>
                </a:solidFill>
              </a:rPr>
              <a:t>2117 Fourth Street ,</a:t>
            </a:r>
            <a:r>
              <a:rPr lang="en-US" sz="1600" baseline="0" dirty="0" smtClean="0">
                <a:solidFill>
                  <a:schemeClr val="bg1"/>
                </a:solidFill>
              </a:rPr>
              <a:t> Unit C</a:t>
            </a:r>
          </a:p>
          <a:p>
            <a:pPr marL="192626" indent="0">
              <a:lnSpc>
                <a:spcPts val="1733"/>
              </a:lnSpc>
            </a:pPr>
            <a:r>
              <a:rPr lang="en-US" sz="1600" baseline="0" dirty="0" smtClean="0">
                <a:solidFill>
                  <a:schemeClr val="bg1"/>
                </a:solidFill>
              </a:rPr>
              <a:t>Berkeley CA </a:t>
            </a:r>
            <a:r>
              <a:rPr lang="en-US" sz="1333" baseline="0" dirty="0" smtClean="0">
                <a:solidFill>
                  <a:schemeClr val="bg1"/>
                </a:solidFill>
              </a:rPr>
              <a:t>94710</a:t>
            </a:r>
            <a:endParaRPr lang="en-US" sz="1600" baseline="0" dirty="0" smtClean="0">
              <a:solidFill>
                <a:schemeClr val="bg1"/>
              </a:solidFill>
            </a:endParaRPr>
          </a:p>
          <a:p>
            <a:pPr marL="192626" indent="0">
              <a:lnSpc>
                <a:spcPts val="1733"/>
              </a:lnSpc>
            </a:pPr>
            <a:r>
              <a:rPr lang="en-US" sz="1600" b="1" baseline="0" dirty="0" smtClean="0">
                <a:solidFill>
                  <a:srgbClr val="FFFF00"/>
                </a:solidFill>
              </a:rPr>
              <a:t>posterpresenter@gmail.com</a:t>
            </a:r>
            <a:endParaRPr lang="en-US" sz="1867" b="1" dirty="0">
              <a:solidFill>
                <a:srgbClr val="FFFF00"/>
              </a:solidFill>
            </a:endParaRPr>
          </a:p>
        </p:txBody>
      </p:sp>
      <p:sp>
        <p:nvSpPr>
          <p:cNvPr id="38" name="Text Box 14"/>
          <p:cNvSpPr txBox="1">
            <a:spLocks noChangeArrowheads="1"/>
          </p:cNvSpPr>
          <p:nvPr userDrawn="1"/>
        </p:nvSpPr>
        <p:spPr bwMode="auto">
          <a:xfrm>
            <a:off x="1113133" y="21416389"/>
            <a:ext cx="1885950" cy="249745"/>
          </a:xfrm>
          <a:prstGeom prst="rect">
            <a:avLst/>
          </a:prstGeom>
          <a:noFill/>
          <a:ln w="9525">
            <a:noFill/>
            <a:miter lim="800000"/>
            <a:headEnd/>
            <a:tailEnd/>
          </a:ln>
          <a:effectLst/>
        </p:spPr>
        <p:txBody>
          <a:bodyPr lIns="60842" tIns="30415" rIns="60842" bIns="30415">
            <a:spAutoFit/>
          </a:bodyPr>
          <a:lstStyle/>
          <a:p>
            <a:pPr eaLnBrk="0" hangingPunct="0">
              <a:lnSpc>
                <a:spcPct val="65000"/>
              </a:lnSpc>
              <a:spcBef>
                <a:spcPct val="50000"/>
              </a:spcBef>
              <a:defRPr/>
            </a:pPr>
            <a:r>
              <a:rPr lang="en-US" sz="467" b="1" dirty="0" smtClean="0">
                <a:solidFill>
                  <a:schemeClr val="bg1">
                    <a:lumMod val="75000"/>
                  </a:schemeClr>
                </a:solidFill>
                <a:latin typeface="Arial" charset="0"/>
              </a:rPr>
              <a:t>RESEARCH POSTER PRESENTATION </a:t>
            </a:r>
            <a:r>
              <a:rPr lang="en-US" sz="467" b="1" dirty="0">
                <a:solidFill>
                  <a:schemeClr val="bg1">
                    <a:lumMod val="75000"/>
                  </a:schemeClr>
                </a:solidFill>
                <a:latin typeface="Arial" charset="0"/>
              </a:rPr>
              <a:t>DESIGN © </a:t>
            </a:r>
            <a:r>
              <a:rPr lang="en-US" sz="467" b="1" dirty="0" smtClean="0">
                <a:solidFill>
                  <a:schemeClr val="bg1">
                    <a:lumMod val="75000"/>
                  </a:schemeClr>
                </a:solidFill>
                <a:latin typeface="Arial" charset="0"/>
              </a:rPr>
              <a:t>2015</a:t>
            </a:r>
            <a:endParaRPr lang="en-US" sz="467"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2926080" rtl="0" eaLnBrk="1" latinLnBrk="0" hangingPunct="1">
        <a:spcBef>
          <a:spcPct val="0"/>
        </a:spcBef>
        <a:buNone/>
        <a:defRPr sz="5867" kern="1200">
          <a:solidFill>
            <a:schemeClr val="bg1"/>
          </a:solidFill>
          <a:latin typeface="Trebuchet MS" pitchFamily="34" charset="0"/>
          <a:ea typeface="+mj-ea"/>
          <a:cs typeface="+mj-cs"/>
        </a:defRPr>
      </a:lvl1pPr>
    </p:titleStyle>
    <p:bodyStyle>
      <a:lvl1pPr marL="1097280" indent="-1097280" algn="l" defTabSz="2926080" rtl="0" eaLnBrk="1" latinLnBrk="0" hangingPunct="1">
        <a:spcBef>
          <a:spcPct val="20000"/>
        </a:spcBef>
        <a:buFont typeface="Arial" pitchFamily="34" charset="0"/>
        <a:buChar char="•"/>
        <a:defRPr sz="10267"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34" kern="1200">
          <a:solidFill>
            <a:schemeClr val="tx1"/>
          </a:solidFill>
          <a:latin typeface="+mn-lt"/>
          <a:ea typeface="+mn-ea"/>
          <a:cs typeface="+mn-cs"/>
        </a:defRPr>
      </a:lvl1pPr>
      <a:lvl2pPr marL="1463040" algn="l" defTabSz="2926080" rtl="0" eaLnBrk="1" latinLnBrk="0" hangingPunct="1">
        <a:defRPr sz="5734" kern="1200">
          <a:solidFill>
            <a:schemeClr val="tx1"/>
          </a:solidFill>
          <a:latin typeface="+mn-lt"/>
          <a:ea typeface="+mn-ea"/>
          <a:cs typeface="+mn-cs"/>
        </a:defRPr>
      </a:lvl2pPr>
      <a:lvl3pPr marL="2926080" algn="l" defTabSz="2926080" rtl="0" eaLnBrk="1" latinLnBrk="0" hangingPunct="1">
        <a:defRPr sz="5734" kern="1200">
          <a:solidFill>
            <a:schemeClr val="tx1"/>
          </a:solidFill>
          <a:latin typeface="+mn-lt"/>
          <a:ea typeface="+mn-ea"/>
          <a:cs typeface="+mn-cs"/>
        </a:defRPr>
      </a:lvl3pPr>
      <a:lvl4pPr marL="4389120" algn="l" defTabSz="2926080" rtl="0" eaLnBrk="1" latinLnBrk="0" hangingPunct="1">
        <a:defRPr sz="5734" kern="1200">
          <a:solidFill>
            <a:schemeClr val="tx1"/>
          </a:solidFill>
          <a:latin typeface="+mn-lt"/>
          <a:ea typeface="+mn-ea"/>
          <a:cs typeface="+mn-cs"/>
        </a:defRPr>
      </a:lvl4pPr>
      <a:lvl5pPr marL="5852160" algn="l" defTabSz="2926080" rtl="0" eaLnBrk="1" latinLnBrk="0" hangingPunct="1">
        <a:defRPr sz="5734" kern="1200">
          <a:solidFill>
            <a:schemeClr val="tx1"/>
          </a:solidFill>
          <a:latin typeface="+mn-lt"/>
          <a:ea typeface="+mn-ea"/>
          <a:cs typeface="+mn-cs"/>
        </a:defRPr>
      </a:lvl5pPr>
      <a:lvl6pPr marL="7315200" algn="l" defTabSz="2926080" rtl="0" eaLnBrk="1" latinLnBrk="0" hangingPunct="1">
        <a:defRPr sz="5734" kern="1200">
          <a:solidFill>
            <a:schemeClr val="tx1"/>
          </a:solidFill>
          <a:latin typeface="+mn-lt"/>
          <a:ea typeface="+mn-ea"/>
          <a:cs typeface="+mn-cs"/>
        </a:defRPr>
      </a:lvl6pPr>
      <a:lvl7pPr marL="8778241" algn="l" defTabSz="2926080" rtl="0" eaLnBrk="1" latinLnBrk="0" hangingPunct="1">
        <a:defRPr sz="5734" kern="1200">
          <a:solidFill>
            <a:schemeClr val="tx1"/>
          </a:solidFill>
          <a:latin typeface="+mn-lt"/>
          <a:ea typeface="+mn-ea"/>
          <a:cs typeface="+mn-cs"/>
        </a:defRPr>
      </a:lvl7pPr>
      <a:lvl8pPr marL="10241280" algn="l" defTabSz="2926080" rtl="0" eaLnBrk="1" latinLnBrk="0" hangingPunct="1">
        <a:defRPr sz="5734" kern="1200">
          <a:solidFill>
            <a:schemeClr val="tx1"/>
          </a:solidFill>
          <a:latin typeface="+mn-lt"/>
          <a:ea typeface="+mn-ea"/>
          <a:cs typeface="+mn-cs"/>
        </a:defRPr>
      </a:lvl8pPr>
      <a:lvl9pPr marL="11704321" algn="l" defTabSz="2926080" rtl="0" eaLnBrk="1" latinLnBrk="0" hangingPunct="1">
        <a:defRPr sz="57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hyperlink" Target="https://en.wikipedia.org/wiki/Dialysis" TargetMode="External"/><Relationship Id="rId12" Type="http://schemas.openxmlformats.org/officeDocument/2006/relationships/image" Target="../media/image1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healthdata.gov/dataset/esrd-qip-dialysis-adequacy-payment-year-2016" TargetMode="External"/><Relationship Id="rId11" Type="http://schemas.openxmlformats.org/officeDocument/2006/relationships/image" Target="../media/image14.png"/><Relationship Id="rId5" Type="http://schemas.openxmlformats.org/officeDocument/2006/relationships/hyperlink" Target="https://dialysisdata.org/content/dialysis-facility-report-data" TargetMode="External"/><Relationship Id="rId10"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image" Target="../media/image12.jpe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 Placeholder 35"/>
          <p:cNvSpPr>
            <a:spLocks noGrp="1"/>
          </p:cNvSpPr>
          <p:nvPr>
            <p:ph type="body" sz="quarter" idx="10"/>
          </p:nvPr>
        </p:nvSpPr>
        <p:spPr>
          <a:xfrm>
            <a:off x="678141" y="4252322"/>
            <a:ext cx="7542610" cy="4154961"/>
          </a:xfrm>
        </p:spPr>
        <p:txBody>
          <a:bodyPr/>
          <a:lstStyle/>
          <a:p>
            <a:pPr algn="just"/>
            <a:r>
              <a:rPr lang="en-US" sz="2400" dirty="0"/>
              <a:t>Kidney disease often has no symptoms in its early stages and can go undetected until it is very advanced. Hence, kidney disease is also referred to as a 'silent disease'. </a:t>
            </a:r>
            <a:r>
              <a:rPr lang="en-US" sz="2400" dirty="0" smtClean="0"/>
              <a:t>This project involves analyzing patient database across all the facilities in the US and discovering success rate of dialysis treatment. The dialysis patient data is explored based on various factors such as demographic, physiological, patient age, gender </a:t>
            </a:r>
            <a:r>
              <a:rPr lang="en-US" sz="2400" dirty="0" err="1" smtClean="0"/>
              <a:t>etc</a:t>
            </a:r>
            <a:r>
              <a:rPr lang="en-US" sz="2400" dirty="0" smtClean="0"/>
              <a:t> to find factors affecting the treatment and find correlations between features</a:t>
            </a:r>
            <a:endParaRPr lang="en-US" sz="2400" dirty="0">
              <a:solidFill>
                <a:schemeClr val="accent5">
                  <a:lumMod val="50000"/>
                </a:schemeClr>
              </a:solidFill>
            </a:endParaRPr>
          </a:p>
        </p:txBody>
      </p:sp>
      <p:sp>
        <p:nvSpPr>
          <p:cNvPr id="37" name="Text Placeholder 36"/>
          <p:cNvSpPr>
            <a:spLocks noGrp="1"/>
          </p:cNvSpPr>
          <p:nvPr>
            <p:ph type="body" sz="quarter" idx="11"/>
          </p:nvPr>
        </p:nvSpPr>
        <p:spPr>
          <a:xfrm>
            <a:off x="1965328" y="3684450"/>
            <a:ext cx="5024437" cy="677100"/>
          </a:xfrm>
        </p:spPr>
        <p:txBody>
          <a:bodyPr/>
          <a:lstStyle/>
          <a:p>
            <a:r>
              <a:rPr lang="en-US" sz="3200" dirty="0"/>
              <a:t>A</a:t>
            </a:r>
            <a:r>
              <a:rPr lang="en-US" sz="3200" dirty="0" smtClean="0"/>
              <a:t>BSTRACT</a:t>
            </a:r>
            <a:endParaRPr lang="en-US" sz="2800" dirty="0">
              <a:solidFill>
                <a:schemeClr val="accent5">
                  <a:lumMod val="50000"/>
                </a:schemeClr>
              </a:solidFill>
            </a:endParaRPr>
          </a:p>
        </p:txBody>
      </p:sp>
      <p:sp>
        <p:nvSpPr>
          <p:cNvPr id="38" name="Text Placeholder 37"/>
          <p:cNvSpPr>
            <a:spLocks noGrp="1"/>
          </p:cNvSpPr>
          <p:nvPr>
            <p:ph type="body" sz="quarter" idx="20"/>
          </p:nvPr>
        </p:nvSpPr>
        <p:spPr>
          <a:xfrm>
            <a:off x="708622" y="9031916"/>
            <a:ext cx="7537847" cy="677100"/>
          </a:xfrm>
        </p:spPr>
        <p:txBody>
          <a:bodyPr/>
          <a:lstStyle/>
          <a:p>
            <a:r>
              <a:rPr lang="en-US" sz="3200" dirty="0" smtClean="0"/>
              <a:t>INTRODUCTION</a:t>
            </a:r>
            <a:endParaRPr lang="en-US" sz="2800" dirty="0">
              <a:solidFill>
                <a:schemeClr val="accent5">
                  <a:lumMod val="50000"/>
                </a:schemeClr>
              </a:solidFill>
            </a:endParaRPr>
          </a:p>
        </p:txBody>
      </p:sp>
      <p:sp>
        <p:nvSpPr>
          <p:cNvPr id="39" name="Text Placeholder 38"/>
          <p:cNvSpPr>
            <a:spLocks noGrp="1"/>
          </p:cNvSpPr>
          <p:nvPr>
            <p:ph type="body" sz="quarter" idx="21"/>
          </p:nvPr>
        </p:nvSpPr>
        <p:spPr>
          <a:xfrm>
            <a:off x="8676905" y="4293235"/>
            <a:ext cx="7382988" cy="5410690"/>
          </a:xfrm>
        </p:spPr>
        <p:txBody>
          <a:bodyPr/>
          <a:lstStyle/>
          <a:p>
            <a:pPr algn="just"/>
            <a:r>
              <a:rPr lang="en-US" sz="2400" dirty="0" smtClean="0"/>
              <a:t>This project uses dataset published by University of Michigan kidney </a:t>
            </a:r>
            <a:r>
              <a:rPr lang="en-US" sz="2400" dirty="0" err="1" smtClean="0"/>
              <a:t>Epidimiology</a:t>
            </a:r>
            <a:r>
              <a:rPr lang="en-US" sz="2400" dirty="0" smtClean="0"/>
              <a:t>  and Cost Center together with Center of Medicare and Medicaid services. </a:t>
            </a:r>
          </a:p>
          <a:p>
            <a:pPr algn="just"/>
            <a:r>
              <a:rPr lang="en-US" sz="2400" dirty="0" smtClean="0">
                <a:solidFill>
                  <a:schemeClr val="accent5">
                    <a:lumMod val="50000"/>
                  </a:schemeClr>
                </a:solidFill>
              </a:rPr>
              <a:t>The data was cleaned and processed </a:t>
            </a:r>
            <a:r>
              <a:rPr lang="en-US" sz="2400" dirty="0" smtClean="0"/>
              <a:t>in R which resulted into 210 attributes and 6337 instances and exploratory analysis was performed on the clean data in Tableau.</a:t>
            </a:r>
          </a:p>
          <a:p>
            <a:pPr algn="just"/>
            <a:r>
              <a:rPr lang="en-US" sz="2400" dirty="0"/>
              <a:t>Regional and national averages were calculated for comparisons. Several count of patient mortality, hospitalization, and transplantation are adjusted to account for the characteristics of the patient mix at these facilities, such as age, sex and diabetes as a </a:t>
            </a:r>
            <a:r>
              <a:rPr lang="en-US" sz="2400" dirty="0" smtClean="0"/>
              <a:t>cause of </a:t>
            </a:r>
            <a:r>
              <a:rPr lang="en-US" sz="2400" dirty="0"/>
              <a:t>ESRD.</a:t>
            </a:r>
            <a:endParaRPr lang="en-US" sz="2400" dirty="0">
              <a:solidFill>
                <a:schemeClr val="accent5">
                  <a:lumMod val="50000"/>
                </a:schemeClr>
              </a:solidFill>
            </a:endParaRPr>
          </a:p>
        </p:txBody>
      </p:sp>
      <p:sp>
        <p:nvSpPr>
          <p:cNvPr id="40" name="Text Placeholder 39"/>
          <p:cNvSpPr>
            <a:spLocks noGrp="1"/>
          </p:cNvSpPr>
          <p:nvPr>
            <p:ph type="body" sz="quarter" idx="22"/>
          </p:nvPr>
        </p:nvSpPr>
        <p:spPr>
          <a:xfrm>
            <a:off x="9946483" y="3655073"/>
            <a:ext cx="5024437" cy="615545"/>
          </a:xfrm>
        </p:spPr>
        <p:txBody>
          <a:bodyPr/>
          <a:lstStyle/>
          <a:p>
            <a:r>
              <a:rPr lang="en-US" sz="2800" dirty="0" smtClean="0">
                <a:solidFill>
                  <a:schemeClr val="accent5">
                    <a:lumMod val="50000"/>
                  </a:schemeClr>
                </a:solidFill>
              </a:rPr>
              <a:t>METHODS</a:t>
            </a:r>
            <a:endParaRPr lang="en-US" sz="2800" dirty="0">
              <a:solidFill>
                <a:schemeClr val="accent5">
                  <a:lumMod val="50000"/>
                </a:schemeClr>
              </a:solidFill>
            </a:endParaRPr>
          </a:p>
        </p:txBody>
      </p:sp>
      <p:sp>
        <p:nvSpPr>
          <p:cNvPr id="41" name="Text Placeholder 40"/>
          <p:cNvSpPr>
            <a:spLocks noGrp="1"/>
          </p:cNvSpPr>
          <p:nvPr>
            <p:ph type="body" sz="quarter" idx="23"/>
          </p:nvPr>
        </p:nvSpPr>
        <p:spPr>
          <a:xfrm>
            <a:off x="16692797" y="11320434"/>
            <a:ext cx="7536656" cy="3785630"/>
          </a:xfrm>
        </p:spPr>
        <p:txBody>
          <a:bodyPr/>
          <a:lstStyle/>
          <a:p>
            <a:pPr algn="just"/>
            <a:r>
              <a:rPr lang="en-US" sz="2400" dirty="0" smtClean="0">
                <a:solidFill>
                  <a:schemeClr val="accent5">
                    <a:lumMod val="50000"/>
                  </a:schemeClr>
                </a:solidFill>
              </a:rPr>
              <a:t>Standard Mortality Ratio is crucial deciding factor when it comes to the treatment quality at dialysis clinics. It is the ratio of number of observed death to the expected value. The value of this ratio should always be less than 1. But </a:t>
            </a:r>
            <a:r>
              <a:rPr lang="en-US" sz="2400" dirty="0" smtClean="0"/>
              <a:t>for few states in the US, SMR value is significantly higher than 1, namely for Porto Rico and Gaum. The graph shows than these states have mortality rate almost 4.5% more than expected value.</a:t>
            </a:r>
          </a:p>
          <a:p>
            <a:endParaRPr lang="en-US" sz="2000" dirty="0">
              <a:solidFill>
                <a:schemeClr val="accent5">
                  <a:lumMod val="50000"/>
                </a:schemeClr>
              </a:solidFill>
            </a:endParaRPr>
          </a:p>
        </p:txBody>
      </p:sp>
      <p:sp>
        <p:nvSpPr>
          <p:cNvPr id="42" name="Text Placeholder 41"/>
          <p:cNvSpPr>
            <a:spLocks noGrp="1"/>
          </p:cNvSpPr>
          <p:nvPr>
            <p:ph type="body" sz="quarter" idx="24"/>
          </p:nvPr>
        </p:nvSpPr>
        <p:spPr>
          <a:xfrm>
            <a:off x="8673333" y="9418769"/>
            <a:ext cx="7543800" cy="615545"/>
          </a:xfrm>
        </p:spPr>
        <p:txBody>
          <a:bodyPr/>
          <a:lstStyle/>
          <a:p>
            <a:r>
              <a:rPr lang="en-US" sz="2800" dirty="0" smtClean="0">
                <a:solidFill>
                  <a:schemeClr val="accent5">
                    <a:lumMod val="50000"/>
                  </a:schemeClr>
                </a:solidFill>
              </a:rPr>
              <a:t>RESULTS</a:t>
            </a:r>
            <a:endParaRPr lang="en-US" sz="2800" dirty="0">
              <a:solidFill>
                <a:schemeClr val="accent5">
                  <a:lumMod val="50000"/>
                </a:schemeClr>
              </a:solidFill>
            </a:endParaRPr>
          </a:p>
        </p:txBody>
      </p:sp>
      <p:sp>
        <p:nvSpPr>
          <p:cNvPr id="43" name="Text Placeholder 42"/>
          <p:cNvSpPr>
            <a:spLocks noGrp="1"/>
          </p:cNvSpPr>
          <p:nvPr>
            <p:ph type="body" sz="quarter" idx="25"/>
          </p:nvPr>
        </p:nvSpPr>
        <p:spPr>
          <a:xfrm>
            <a:off x="24685521" y="3642745"/>
            <a:ext cx="7535264" cy="615545"/>
          </a:xfrm>
        </p:spPr>
        <p:txBody>
          <a:bodyPr/>
          <a:lstStyle/>
          <a:p>
            <a:r>
              <a:rPr lang="en-US" sz="2800" dirty="0" smtClean="0">
                <a:solidFill>
                  <a:schemeClr val="accent5">
                    <a:lumMod val="50000"/>
                  </a:schemeClr>
                </a:solidFill>
              </a:rPr>
              <a:t>CONCLUSIONS</a:t>
            </a:r>
            <a:endParaRPr lang="en-US" sz="2800" dirty="0">
              <a:solidFill>
                <a:schemeClr val="accent5">
                  <a:lumMod val="50000"/>
                </a:schemeClr>
              </a:solidFill>
            </a:endParaRPr>
          </a:p>
        </p:txBody>
      </p:sp>
      <p:sp>
        <p:nvSpPr>
          <p:cNvPr id="44" name="Text Placeholder 43"/>
          <p:cNvSpPr>
            <a:spLocks noGrp="1"/>
          </p:cNvSpPr>
          <p:nvPr>
            <p:ph type="body" sz="quarter" idx="26"/>
          </p:nvPr>
        </p:nvSpPr>
        <p:spPr>
          <a:xfrm>
            <a:off x="25107900" y="4551767"/>
            <a:ext cx="6756400" cy="4893625"/>
          </a:xfrm>
        </p:spPr>
        <p:txBody>
          <a:bodyPr/>
          <a:lstStyle/>
          <a:p>
            <a:pPr algn="just"/>
            <a:r>
              <a:rPr lang="en-US" sz="2400" dirty="0" smtClean="0">
                <a:solidFill>
                  <a:schemeClr val="accent5">
                    <a:lumMod val="50000"/>
                  </a:schemeClr>
                </a:solidFill>
              </a:rPr>
              <a:t>Analysis of dialysis patient data provided further insight into the nature and quality of </a:t>
            </a:r>
            <a:r>
              <a:rPr lang="en-US" sz="2400" dirty="0"/>
              <a:t>treatment. The report compared the characteristics of a facility's patients, patterns of treatment, and patterns in transplantation, hospitalization, and mortality to local and national averages to evaluate patient outcomes and to account for important differences in the patient mix-including age, sex, race, and patients' diabetic status-which in turn enhances each facility's understanding of the clinical experience relative to other facilities in the state, and nation.</a:t>
            </a:r>
          </a:p>
        </p:txBody>
      </p:sp>
      <p:sp>
        <p:nvSpPr>
          <p:cNvPr id="45" name="Text Placeholder 44"/>
          <p:cNvSpPr>
            <a:spLocks noGrp="1"/>
          </p:cNvSpPr>
          <p:nvPr>
            <p:ph type="body" sz="quarter" idx="27"/>
          </p:nvPr>
        </p:nvSpPr>
        <p:spPr>
          <a:xfrm>
            <a:off x="24718468" y="9585693"/>
            <a:ext cx="7535264" cy="615545"/>
          </a:xfrm>
        </p:spPr>
        <p:txBody>
          <a:bodyPr/>
          <a:lstStyle/>
          <a:p>
            <a:r>
              <a:rPr lang="en-US" sz="2800" dirty="0" smtClean="0">
                <a:solidFill>
                  <a:schemeClr val="accent5">
                    <a:lumMod val="50000"/>
                  </a:schemeClr>
                </a:solidFill>
              </a:rPr>
              <a:t>REFERENCES</a:t>
            </a:r>
            <a:endParaRPr lang="en-US" sz="2800" dirty="0">
              <a:solidFill>
                <a:schemeClr val="accent5">
                  <a:lumMod val="50000"/>
                </a:schemeClr>
              </a:solidFill>
            </a:endParaRPr>
          </a:p>
        </p:txBody>
      </p:sp>
      <p:sp>
        <p:nvSpPr>
          <p:cNvPr id="46" name="Text Placeholder 45"/>
          <p:cNvSpPr>
            <a:spLocks noGrp="1"/>
          </p:cNvSpPr>
          <p:nvPr>
            <p:ph type="body" sz="quarter" idx="28"/>
          </p:nvPr>
        </p:nvSpPr>
        <p:spPr>
          <a:xfrm>
            <a:off x="24937296" y="10288530"/>
            <a:ext cx="7539038" cy="6629485"/>
          </a:xfrm>
        </p:spPr>
        <p:txBody>
          <a:bodyPr/>
          <a:lstStyle/>
          <a:p>
            <a:pPr algn="just"/>
            <a:r>
              <a:rPr lang="en-US" sz="1800" dirty="0"/>
              <a:t>[1</a:t>
            </a:r>
            <a:r>
              <a:rPr lang="en-US" sz="2400" dirty="0"/>
              <a:t>] </a:t>
            </a:r>
            <a:r>
              <a:rPr lang="en-US" sz="2400" dirty="0" err="1"/>
              <a:t>DaVita.Inc</a:t>
            </a:r>
            <a:r>
              <a:rPr lang="en-US" sz="2400" dirty="0"/>
              <a:t>, “</a:t>
            </a:r>
            <a:r>
              <a:rPr lang="en-US" sz="2400" dirty="0" err="1"/>
              <a:t>Kidneydisorder</a:t>
            </a:r>
            <a:r>
              <a:rPr lang="en-US" sz="2400" dirty="0" smtClean="0"/>
              <a:t>,” </a:t>
            </a:r>
            <a:r>
              <a:rPr lang="en-US" sz="2400" dirty="0" err="1" smtClean="0"/>
              <a:t>DaVitaWebsite,daVita.Inc</a:t>
            </a:r>
            <a:r>
              <a:rPr lang="en-US" sz="2400" dirty="0"/>
              <a:t>. [Online]. Available: https</a:t>
            </a:r>
            <a:r>
              <a:rPr lang="en-US" sz="2400" dirty="0" smtClean="0"/>
              <a:t>://</a:t>
            </a:r>
            <a:r>
              <a:rPr lang="en-US" sz="2400" dirty="0"/>
              <a:t>www.davita.com/kidney-disease/dialysis/the-basics</a:t>
            </a:r>
          </a:p>
          <a:p>
            <a:pPr algn="just"/>
            <a:r>
              <a:rPr lang="en-US" sz="2400" dirty="0"/>
              <a:t>[2] </a:t>
            </a:r>
            <a:r>
              <a:rPr lang="en-US" sz="2400" dirty="0" err="1"/>
              <a:t>AmericanKidneyFund</a:t>
            </a:r>
            <a:r>
              <a:rPr lang="en-US" sz="2400" dirty="0"/>
              <a:t>, “</a:t>
            </a:r>
            <a:r>
              <a:rPr lang="en-US" sz="2400" dirty="0" err="1"/>
              <a:t>Renaldisorder</a:t>
            </a:r>
            <a:r>
              <a:rPr lang="en-US" sz="2400" dirty="0"/>
              <a:t>.” [Online</a:t>
            </a:r>
            <a:r>
              <a:rPr lang="en-US" sz="2400" dirty="0" smtClean="0"/>
              <a:t>].Available</a:t>
            </a:r>
            <a:r>
              <a:rPr lang="en-US" sz="2400" dirty="0"/>
              <a:t>: http://</a:t>
            </a:r>
            <a:r>
              <a:rPr lang="en-US" sz="2400" dirty="0" smtClean="0"/>
              <a:t>www.kidneyfund.org/kidneydisease/kidneyfailure</a:t>
            </a:r>
            <a:r>
              <a:rPr lang="en-US" sz="2400" dirty="0"/>
              <a:t>/?referrer=https://www.google.com/</a:t>
            </a:r>
          </a:p>
          <a:p>
            <a:pPr algn="just"/>
            <a:r>
              <a:rPr lang="en-US" sz="2400" dirty="0"/>
              <a:t>[3] “Data link.” [Online]. Available: </a:t>
            </a:r>
            <a:r>
              <a:rPr lang="en-US" sz="2400" dirty="0">
                <a:hlinkClick r:id="rId5"/>
              </a:rPr>
              <a:t>https</a:t>
            </a:r>
            <a:r>
              <a:rPr lang="en-US" sz="2400" dirty="0" smtClean="0">
                <a:hlinkClick r:id="rId5"/>
              </a:rPr>
              <a:t>://dialysisdata.org/content/dialysis-facility-report-data</a:t>
            </a:r>
            <a:endParaRPr lang="en-US" sz="2400" dirty="0" smtClean="0"/>
          </a:p>
          <a:p>
            <a:pPr algn="just"/>
            <a:r>
              <a:rPr lang="en-US" sz="2400" dirty="0" smtClean="0"/>
              <a:t>[4</a:t>
            </a:r>
            <a:r>
              <a:rPr lang="en-US" sz="2400" dirty="0"/>
              <a:t>] [Online]. Available: </a:t>
            </a:r>
            <a:r>
              <a:rPr lang="en-US" sz="2400" dirty="0">
                <a:hlinkClick r:id="rId6"/>
              </a:rPr>
              <a:t>https://</a:t>
            </a:r>
            <a:r>
              <a:rPr lang="en-US" sz="2400" dirty="0" smtClean="0">
                <a:hlinkClick r:id="rId6"/>
              </a:rPr>
              <a:t>www.healthdata.gov/dataset/esrd-qip-dialysis-adequacy-payment-year-2016</a:t>
            </a:r>
            <a:endParaRPr lang="en-US" sz="2400" dirty="0" smtClean="0"/>
          </a:p>
          <a:p>
            <a:pPr algn="just"/>
            <a:r>
              <a:rPr lang="en-US" sz="2400" dirty="0"/>
              <a:t>[5] </a:t>
            </a:r>
            <a:r>
              <a:rPr lang="en-US" sz="2400" dirty="0">
                <a:hlinkClick r:id="rId7"/>
              </a:rPr>
              <a:t>https://</a:t>
            </a:r>
            <a:r>
              <a:rPr lang="en-US" sz="2400" dirty="0" smtClean="0">
                <a:hlinkClick r:id="rId7"/>
              </a:rPr>
              <a:t>en.wikipedia.org/wiki/Dialysis</a:t>
            </a:r>
            <a:endParaRPr lang="en-US" sz="2400" dirty="0" smtClean="0"/>
          </a:p>
          <a:p>
            <a:endParaRPr lang="en-US" sz="1800" dirty="0">
              <a:solidFill>
                <a:schemeClr val="accent5">
                  <a:lumMod val="50000"/>
                </a:schemeClr>
              </a:solidFill>
            </a:endParaRPr>
          </a:p>
        </p:txBody>
      </p:sp>
      <p:sp>
        <p:nvSpPr>
          <p:cNvPr id="47" name="Text Placeholder 46"/>
          <p:cNvSpPr>
            <a:spLocks noGrp="1"/>
          </p:cNvSpPr>
          <p:nvPr>
            <p:ph type="body" sz="quarter" idx="29"/>
          </p:nvPr>
        </p:nvSpPr>
        <p:spPr>
          <a:xfrm>
            <a:off x="17903003" y="14912703"/>
            <a:ext cx="5023509" cy="615545"/>
          </a:xfrm>
        </p:spPr>
        <p:txBody>
          <a:bodyPr/>
          <a:lstStyle/>
          <a:p>
            <a:r>
              <a:rPr lang="en-US" sz="2800" dirty="0" smtClean="0">
                <a:solidFill>
                  <a:schemeClr val="accent5">
                    <a:lumMod val="50000"/>
                  </a:schemeClr>
                </a:solidFill>
              </a:rPr>
              <a:t>HIGHLIGHTS</a:t>
            </a:r>
            <a:endParaRPr lang="en-US" sz="2800" dirty="0">
              <a:solidFill>
                <a:schemeClr val="accent5">
                  <a:lumMod val="50000"/>
                </a:schemeClr>
              </a:solidFill>
            </a:endParaRPr>
          </a:p>
        </p:txBody>
      </p:sp>
      <p:sp>
        <p:nvSpPr>
          <p:cNvPr id="48" name="Text Placeholder 47"/>
          <p:cNvSpPr>
            <a:spLocks noGrp="1"/>
          </p:cNvSpPr>
          <p:nvPr>
            <p:ph type="body" sz="quarter" idx="30"/>
          </p:nvPr>
        </p:nvSpPr>
        <p:spPr>
          <a:xfrm>
            <a:off x="16690415" y="15542430"/>
            <a:ext cx="7539038" cy="5927754"/>
          </a:xfrm>
        </p:spPr>
        <p:txBody>
          <a:bodyPr/>
          <a:lstStyle/>
          <a:p>
            <a:pPr marL="285750" indent="-285750">
              <a:buFont typeface="Wingdings" panose="05000000000000000000" pitchFamily="2" charset="2"/>
              <a:buChar char="v"/>
            </a:pPr>
            <a:r>
              <a:rPr lang="en-US" sz="2400" dirty="0"/>
              <a:t>State of </a:t>
            </a:r>
            <a:r>
              <a:rPr lang="en-US" sz="2400" dirty="0" err="1"/>
              <a:t>California,Texas,Ohio,Florida</a:t>
            </a:r>
            <a:r>
              <a:rPr lang="en-US" sz="2400" dirty="0"/>
              <a:t> and Illinois recorded maximum number of dialysis treatment facility centers compared to rest of the states.  </a:t>
            </a:r>
            <a:endParaRPr lang="en-US" sz="2400" dirty="0" smtClean="0"/>
          </a:p>
          <a:p>
            <a:pPr marL="285750" indent="-285750">
              <a:buFont typeface="Wingdings" panose="05000000000000000000" pitchFamily="2" charset="2"/>
              <a:buChar char="v"/>
            </a:pPr>
            <a:r>
              <a:rPr lang="en-US" sz="2400" dirty="0" smtClean="0"/>
              <a:t>SMR </a:t>
            </a:r>
            <a:r>
              <a:rPr lang="en-US" sz="2400" dirty="0"/>
              <a:t>value for Porto Rico and Guam were higher than the expected </a:t>
            </a:r>
            <a:r>
              <a:rPr lang="en-US" sz="2400" dirty="0" smtClean="0"/>
              <a:t>count.</a:t>
            </a:r>
          </a:p>
          <a:p>
            <a:pPr marL="285750" indent="-285750">
              <a:buFont typeface="Wingdings" panose="05000000000000000000" pitchFamily="2" charset="2"/>
              <a:buChar char="v"/>
            </a:pPr>
            <a:r>
              <a:rPr lang="en-US" sz="2400" dirty="0" smtClean="0"/>
              <a:t>Urbanized </a:t>
            </a:r>
            <a:r>
              <a:rPr lang="en-US" sz="2400" dirty="0"/>
              <a:t>and/or highly populated states such as California , Los Angeles, New York, Ohio, Florida shows comparatively higher count of patients with renal </a:t>
            </a:r>
            <a:r>
              <a:rPr lang="en-US" sz="2400" dirty="0" smtClean="0"/>
              <a:t>failure.</a:t>
            </a:r>
          </a:p>
          <a:p>
            <a:pPr marL="285750" indent="-285750">
              <a:buFont typeface="Wingdings" panose="05000000000000000000" pitchFamily="2" charset="2"/>
              <a:buChar char="v"/>
            </a:pPr>
            <a:r>
              <a:rPr lang="en-US" sz="2400" dirty="0" smtClean="0"/>
              <a:t>Males </a:t>
            </a:r>
            <a:r>
              <a:rPr lang="en-US" sz="2400" dirty="0"/>
              <a:t>were observed to possess higher risk of renal failure compared to females across the </a:t>
            </a:r>
            <a:r>
              <a:rPr lang="en-US" sz="2400" dirty="0" smtClean="0"/>
              <a:t>country.</a:t>
            </a:r>
          </a:p>
          <a:p>
            <a:pPr marL="285750" indent="-285750">
              <a:buFont typeface="Wingdings" panose="05000000000000000000" pitchFamily="2" charset="2"/>
              <a:buChar char="v"/>
            </a:pPr>
            <a:r>
              <a:rPr lang="en-US" sz="2400" dirty="0" smtClean="0"/>
              <a:t>The </a:t>
            </a:r>
            <a:r>
              <a:rPr lang="en-US" sz="2400" dirty="0"/>
              <a:t>count of patients belonging to African American ethnicity was recorded higher than rest of the </a:t>
            </a:r>
            <a:r>
              <a:rPr lang="en-US" sz="2400" dirty="0" smtClean="0"/>
              <a:t>ethnicities.</a:t>
            </a:r>
          </a:p>
        </p:txBody>
      </p:sp>
      <p:sp>
        <p:nvSpPr>
          <p:cNvPr id="49" name="Text Placeholder 48"/>
          <p:cNvSpPr>
            <a:spLocks noGrp="1"/>
          </p:cNvSpPr>
          <p:nvPr>
            <p:ph type="body" sz="quarter" idx="96"/>
          </p:nvPr>
        </p:nvSpPr>
        <p:spPr>
          <a:xfrm>
            <a:off x="646231" y="14912703"/>
            <a:ext cx="7542610" cy="6137042"/>
          </a:xfrm>
        </p:spPr>
        <p:txBody>
          <a:bodyPr/>
          <a:lstStyle/>
          <a:p>
            <a:pPr algn="just"/>
            <a:r>
              <a:rPr lang="en-US" sz="2400" dirty="0"/>
              <a:t>The </a:t>
            </a:r>
            <a:r>
              <a:rPr lang="en-US" sz="2400" dirty="0" smtClean="0"/>
              <a:t>aim </a:t>
            </a:r>
            <a:r>
              <a:rPr lang="en-US" sz="2400" dirty="0"/>
              <a:t>is to study patient characteristics, treatment patterns and patient outcomes for chronic dialysis patients. The research will also include trends of type of dialysis treatment opted by the patients nation-wide, compare the success rates and scores of clinics offering the procedure region-wise and overall scores</a:t>
            </a:r>
            <a:r>
              <a:rPr lang="en-US" sz="2400" dirty="0" smtClean="0"/>
              <a:t>.</a:t>
            </a:r>
          </a:p>
          <a:p>
            <a:pPr algn="just"/>
            <a:r>
              <a:rPr lang="en-US" sz="2400" dirty="0"/>
              <a:t>This report will compare the characteristics of a facility's patients, patterns of treatment, and patterns in </a:t>
            </a:r>
            <a:r>
              <a:rPr lang="en-US" sz="2800" dirty="0"/>
              <a:t>transplantation</a:t>
            </a:r>
            <a:r>
              <a:rPr lang="en-US" sz="2400" dirty="0"/>
              <a:t>, hospitalization, and mortality to local and national averages. Such comparisons help evaluate patient outcomes and to account for important differences in the patient mix - including age, sex, race, and patients' diabetic status - which in turn enhances each facility's understanding of the clinical experience relative to other facilities in the state and nation.</a:t>
            </a:r>
            <a:endParaRPr lang="en-US" sz="2400" dirty="0">
              <a:solidFill>
                <a:schemeClr val="accent5">
                  <a:lumMod val="50000"/>
                </a:schemeClr>
              </a:solidFill>
            </a:endParaRPr>
          </a:p>
        </p:txBody>
      </p:sp>
      <p:sp>
        <p:nvSpPr>
          <p:cNvPr id="50" name="Text Placeholder 49"/>
          <p:cNvSpPr>
            <a:spLocks noGrp="1"/>
          </p:cNvSpPr>
          <p:nvPr>
            <p:ph type="body" sz="quarter" idx="150"/>
          </p:nvPr>
        </p:nvSpPr>
        <p:spPr/>
        <p:txBody>
          <a:bodyPr/>
          <a:lstStyle/>
          <a:p>
            <a:r>
              <a:rPr lang="en-US" sz="4400" dirty="0" smtClean="0">
                <a:solidFill>
                  <a:schemeClr val="accent5">
                    <a:lumMod val="50000"/>
                  </a:schemeClr>
                </a:solidFill>
              </a:rPr>
              <a:t>Email: amchavan@iu.edu</a:t>
            </a:r>
            <a:endParaRPr lang="en-US" sz="4400" dirty="0">
              <a:solidFill>
                <a:schemeClr val="accent5">
                  <a:lumMod val="50000"/>
                </a:schemeClr>
              </a:solidFill>
            </a:endParaRPr>
          </a:p>
        </p:txBody>
      </p:sp>
      <p:sp>
        <p:nvSpPr>
          <p:cNvPr id="51" name="Text Placeholder 50"/>
          <p:cNvSpPr>
            <a:spLocks noGrp="1"/>
          </p:cNvSpPr>
          <p:nvPr>
            <p:ph type="body" sz="quarter" idx="151"/>
          </p:nvPr>
        </p:nvSpPr>
        <p:spPr/>
        <p:txBody>
          <a:bodyPr>
            <a:noAutofit/>
          </a:bodyPr>
          <a:lstStyle/>
          <a:p>
            <a:r>
              <a:rPr lang="en-US" sz="5400" dirty="0" err="1"/>
              <a:t>Amruta</a:t>
            </a:r>
            <a:r>
              <a:rPr lang="en-US" sz="5400" dirty="0"/>
              <a:t> </a:t>
            </a:r>
            <a:r>
              <a:rPr lang="en-US" sz="5400" dirty="0" err="1"/>
              <a:t>Chavan</a:t>
            </a:r>
            <a:r>
              <a:rPr lang="en-US" sz="5400" dirty="0"/>
              <a:t> (</a:t>
            </a:r>
            <a:r>
              <a:rPr lang="en-US" sz="5400" dirty="0" smtClean="0"/>
              <a:t>Masters </a:t>
            </a:r>
            <a:r>
              <a:rPr lang="en-US" sz="5400" dirty="0"/>
              <a:t>in Data Science at Indiana University)</a:t>
            </a:r>
            <a:endParaRPr lang="en-US" sz="5400" dirty="0"/>
          </a:p>
        </p:txBody>
      </p:sp>
      <p:sp>
        <p:nvSpPr>
          <p:cNvPr id="52" name="Text Placeholder 51"/>
          <p:cNvSpPr>
            <a:spLocks noGrp="1"/>
          </p:cNvSpPr>
          <p:nvPr>
            <p:ph type="body" sz="quarter" idx="153"/>
          </p:nvPr>
        </p:nvSpPr>
        <p:spPr/>
        <p:txBody>
          <a:bodyPr>
            <a:normAutofit fontScale="92500" lnSpcReduction="10000"/>
          </a:bodyPr>
          <a:lstStyle/>
          <a:p>
            <a:r>
              <a:rPr lang="en-US" sz="7200" dirty="0">
                <a:latin typeface="Adobe Devanagari" panose="02040503050201020203" pitchFamily="18" charset="0"/>
                <a:cs typeface="Adobe Devanagari" panose="02040503050201020203" pitchFamily="18" charset="0"/>
              </a:rPr>
              <a:t>Dialysis Treatment Adequacy across </a:t>
            </a:r>
            <a:r>
              <a:rPr lang="en-US" sz="7200" dirty="0" smtClean="0">
                <a:latin typeface="Adobe Devanagari" panose="02040503050201020203" pitchFamily="18" charset="0"/>
                <a:cs typeface="Adobe Devanagari" panose="02040503050201020203" pitchFamily="18" charset="0"/>
              </a:rPr>
              <a:t>the United </a:t>
            </a:r>
            <a:r>
              <a:rPr lang="en-US" sz="7200" dirty="0">
                <a:latin typeface="Adobe Devanagari" panose="02040503050201020203" pitchFamily="18" charset="0"/>
                <a:cs typeface="Adobe Devanagari" panose="02040503050201020203" pitchFamily="18" charset="0"/>
              </a:rPr>
              <a:t>States</a:t>
            </a:r>
            <a:endParaRPr lang="en-US" sz="7200" b="1" dirty="0">
              <a:solidFill>
                <a:schemeClr val="accent5">
                  <a:lumMod val="50000"/>
                </a:schemeClr>
              </a:solidFill>
              <a:latin typeface="Adobe Devanagari" panose="02040503050201020203" pitchFamily="18" charset="0"/>
              <a:cs typeface="Adobe Devanagari" panose="02040503050201020203" pitchFamily="18" charset="0"/>
            </a:endParaRP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39175" y="34461"/>
            <a:ext cx="7079225" cy="3109405"/>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302" y="-13320"/>
            <a:ext cx="2228426" cy="3109405"/>
          </a:xfrm>
          <a:prstGeom prst="rect">
            <a:avLst/>
          </a:prstGeom>
        </p:spPr>
      </p:pic>
      <p:sp>
        <p:nvSpPr>
          <p:cNvPr id="25" name="Text Placeholder 37"/>
          <p:cNvSpPr txBox="1">
            <a:spLocks/>
          </p:cNvSpPr>
          <p:nvPr/>
        </p:nvSpPr>
        <p:spPr>
          <a:xfrm>
            <a:off x="604197" y="14037797"/>
            <a:ext cx="7537847" cy="677100"/>
          </a:xfrm>
          <a:prstGeom prst="rect">
            <a:avLst/>
          </a:prstGeom>
          <a:noFill/>
        </p:spPr>
        <p:txBody>
          <a:bodyPr wrap="square" lIns="91436" tIns="91436" rIns="91436" bIns="91436" anchor="ctr" anchorCtr="0">
            <a:spAutoFit/>
          </a:bodyPr>
          <a:lstStyle>
            <a:lvl1pPr marL="0" indent="0" algn="ctr" defTabSz="2926080" rtl="0" eaLnBrk="1" latinLnBrk="0" hangingPunct="1">
              <a:spcBef>
                <a:spcPct val="20000"/>
              </a:spcBef>
              <a:buFont typeface="Arial" pitchFamily="34" charset="0"/>
              <a:buNone/>
              <a:defRPr sz="2467" b="1" u="sng" kern="1200" baseline="0">
                <a:solidFill>
                  <a:schemeClr val="accent5">
                    <a:lumMod val="50000"/>
                  </a:schemeClr>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57600" indent="-731521" algn="l" defTabSz="2926080" rtl="0" eaLnBrk="1" latinLnBrk="0" hangingPunct="1">
              <a:spcBef>
                <a:spcPct val="20000"/>
              </a:spcBef>
              <a:buFont typeface="Arial" pitchFamily="34" charset="0"/>
              <a:buChar char="•"/>
              <a:defRPr sz="7734" kern="1200">
                <a:solidFill>
                  <a:schemeClr val="tx1"/>
                </a:solidFill>
                <a:latin typeface="+mn-lt"/>
                <a:ea typeface="+mn-ea"/>
                <a:cs typeface="+mn-cs"/>
              </a:defRPr>
            </a:lvl3pPr>
            <a:lvl4pPr marL="5120641"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r>
              <a:rPr lang="en-US" sz="3200" dirty="0" smtClean="0"/>
              <a:t>OBJECTIVES</a:t>
            </a:r>
            <a:endParaRPr lang="en-US" sz="2800" dirty="0"/>
          </a:p>
        </p:txBody>
      </p:sp>
      <p:sp>
        <p:nvSpPr>
          <p:cNvPr id="26" name="Text Placeholder 48"/>
          <p:cNvSpPr txBox="1">
            <a:spLocks/>
          </p:cNvSpPr>
          <p:nvPr/>
        </p:nvSpPr>
        <p:spPr>
          <a:xfrm>
            <a:off x="617936" y="9585693"/>
            <a:ext cx="7543800" cy="4487360"/>
          </a:xfrm>
          <a:prstGeom prst="rect">
            <a:avLst/>
          </a:prstGeom>
        </p:spPr>
        <p:txBody>
          <a:bodyPr wrap="square" lIns="228589" tIns="228589" rIns="228589" bIns="228589">
            <a:spAutoFit/>
          </a:bodyPr>
          <a:lstStyle>
            <a:lvl1pPr marL="0" indent="0" algn="l" defTabSz="2926080" rtl="0" eaLnBrk="1" latinLnBrk="0" hangingPunct="1">
              <a:spcBef>
                <a:spcPct val="20000"/>
              </a:spcBef>
              <a:buFont typeface="Arial" pitchFamily="34" charset="0"/>
              <a:buNone/>
              <a:defRPr sz="1600" kern="1200">
                <a:solidFill>
                  <a:schemeClr val="accent5">
                    <a:lumMod val="50000"/>
                  </a:schemeClr>
                </a:solidFill>
                <a:latin typeface="Times New Roman" pitchFamily="18" charset="0"/>
                <a:ea typeface="+mn-ea"/>
                <a:cs typeface="Times New Roman" pitchFamily="18" charset="0"/>
              </a:defRPr>
            </a:lvl1pPr>
            <a:lvl2pPr marL="990600" indent="-381000" algn="l" defTabSz="2926080" rtl="0" eaLnBrk="1" latinLnBrk="0" hangingPunct="1">
              <a:spcBef>
                <a:spcPct val="20000"/>
              </a:spcBef>
              <a:buFont typeface="Arial" pitchFamily="34" charset="0"/>
              <a:buChar char="–"/>
              <a:defRPr sz="1667" kern="1200">
                <a:solidFill>
                  <a:schemeClr val="tx1"/>
                </a:solidFill>
                <a:latin typeface="Trebuchet MS" pitchFamily="34" charset="0"/>
                <a:ea typeface="+mn-ea"/>
                <a:cs typeface="+mn-cs"/>
              </a:defRPr>
            </a:lvl2pPr>
            <a:lvl3pPr marL="1371600" indent="-381000" algn="l" defTabSz="2926080" rtl="0" eaLnBrk="1" latinLnBrk="0" hangingPunct="1">
              <a:spcBef>
                <a:spcPct val="20000"/>
              </a:spcBef>
              <a:buFont typeface="Arial" pitchFamily="34" charset="0"/>
              <a:buChar char="•"/>
              <a:defRPr sz="1667" kern="1200">
                <a:solidFill>
                  <a:schemeClr val="tx1"/>
                </a:solidFill>
                <a:latin typeface="Trebuchet MS" pitchFamily="34" charset="0"/>
                <a:ea typeface="+mn-ea"/>
                <a:cs typeface="+mn-cs"/>
              </a:defRPr>
            </a:lvl3pPr>
            <a:lvl4pPr marL="1790700" indent="-419100" algn="l" defTabSz="2926080" rtl="0" eaLnBrk="1" latinLnBrk="0" hangingPunct="1">
              <a:spcBef>
                <a:spcPct val="20000"/>
              </a:spcBef>
              <a:buFont typeface="Arial" pitchFamily="34" charset="0"/>
              <a:buChar char="–"/>
              <a:defRPr sz="1667" kern="1200">
                <a:solidFill>
                  <a:schemeClr val="tx1"/>
                </a:solidFill>
                <a:latin typeface="Trebuchet MS" pitchFamily="34" charset="0"/>
                <a:ea typeface="+mn-ea"/>
                <a:cs typeface="+mn-cs"/>
              </a:defRPr>
            </a:lvl4pPr>
            <a:lvl5pPr marL="2095500" indent="-304800" algn="l" defTabSz="2926080" rtl="0" eaLnBrk="1" latinLnBrk="0" hangingPunct="1">
              <a:spcBef>
                <a:spcPct val="20000"/>
              </a:spcBef>
              <a:buFont typeface="Arial" pitchFamily="34" charset="0"/>
              <a:buChar char="»"/>
              <a:defRPr sz="1667" kern="1200">
                <a:solidFill>
                  <a:schemeClr val="tx1"/>
                </a:solidFill>
                <a:latin typeface="Trebuchet MS" pitchFamily="34" charset="0"/>
                <a:ea typeface="+mn-ea"/>
                <a:cs typeface="+mn-cs"/>
              </a:defRPr>
            </a:lvl5pPr>
            <a:lvl6pPr marL="804672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59"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1"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a:lstStyle>
          <a:p>
            <a:pPr algn="just"/>
            <a:r>
              <a:rPr lang="en-US" sz="2400" dirty="0"/>
              <a:t>Dialysis is a process for removing waste and excess water from the blood and is used primarily as an artificial replacement for lost kidney function in people with kidney failure either until suitable transplant is made available or in case of acute kidney failure. This project involves analyzing patient database across all the facilities in the US and discovering success rate of dialysis treatment. The goal is to study patient characteristics, treatment patterns and patient outcomes for chronic dialysis patients.</a:t>
            </a:r>
          </a:p>
          <a:p>
            <a:endParaRPr lang="en-US" sz="2000" dirty="0"/>
          </a:p>
        </p:txBody>
      </p:sp>
      <p:sp>
        <p:nvSpPr>
          <p:cNvPr id="9" name="Rounded Rectangle 8"/>
          <p:cNvSpPr/>
          <p:nvPr/>
        </p:nvSpPr>
        <p:spPr>
          <a:xfrm>
            <a:off x="673378" y="3668360"/>
            <a:ext cx="7542610" cy="522459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6600"/>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6905" y="10282471"/>
            <a:ext cx="7536656" cy="4777306"/>
          </a:xfrm>
          <a:prstGeom prst="rect">
            <a:avLst/>
          </a:prstGeom>
        </p:spPr>
      </p:pic>
      <p:sp>
        <p:nvSpPr>
          <p:cNvPr id="12" name="TextBox 11"/>
          <p:cNvSpPr txBox="1"/>
          <p:nvPr/>
        </p:nvSpPr>
        <p:spPr>
          <a:xfrm>
            <a:off x="8600071" y="15059777"/>
            <a:ext cx="7536656" cy="830997"/>
          </a:xfrm>
          <a:prstGeom prst="rect">
            <a:avLst/>
          </a:prstGeom>
          <a:noFill/>
        </p:spPr>
        <p:txBody>
          <a:bodyPr wrap="square" rtlCol="0">
            <a:spAutoFit/>
          </a:bodyPr>
          <a:lstStyle/>
          <a:p>
            <a:pPr algn="just"/>
            <a:r>
              <a:rPr lang="en-US" sz="2400" dirty="0">
                <a:solidFill>
                  <a:schemeClr val="accent5">
                    <a:lumMod val="50000"/>
                  </a:schemeClr>
                </a:solidFill>
                <a:latin typeface="Times New Roman" pitchFamily="18" charset="0"/>
                <a:cs typeface="Times New Roman" pitchFamily="18" charset="0"/>
              </a:rPr>
              <a:t>California</a:t>
            </a:r>
            <a:r>
              <a:rPr lang="en-US" sz="2400" dirty="0" smtClean="0">
                <a:solidFill>
                  <a:schemeClr val="accent5">
                    <a:lumMod val="50000"/>
                  </a:schemeClr>
                </a:solidFill>
                <a:latin typeface="Times New Roman" pitchFamily="18" charset="0"/>
                <a:cs typeface="Times New Roman" pitchFamily="18" charset="0"/>
              </a:rPr>
              <a:t>, Texas, Florida </a:t>
            </a:r>
            <a:r>
              <a:rPr lang="en-US" sz="2400" dirty="0">
                <a:solidFill>
                  <a:schemeClr val="accent5">
                    <a:lumMod val="50000"/>
                  </a:schemeClr>
                </a:solidFill>
                <a:latin typeface="Times New Roman" pitchFamily="18" charset="0"/>
                <a:cs typeface="Times New Roman" pitchFamily="18" charset="0"/>
              </a:rPr>
              <a:t>and Illinois are the </a:t>
            </a:r>
            <a:r>
              <a:rPr lang="en-US" sz="2400" dirty="0" smtClean="0">
                <a:solidFill>
                  <a:schemeClr val="accent5">
                    <a:lumMod val="50000"/>
                  </a:schemeClr>
                </a:solidFill>
                <a:latin typeface="Times New Roman" pitchFamily="18" charset="0"/>
                <a:cs typeface="Times New Roman" pitchFamily="18" charset="0"/>
              </a:rPr>
              <a:t>states with maximum number of dialysis facility centers. </a:t>
            </a:r>
            <a:endParaRPr lang="en-US" sz="2400" dirty="0">
              <a:solidFill>
                <a:schemeClr val="accent5">
                  <a:lumMod val="50000"/>
                </a:schemeClr>
              </a:solidFill>
              <a:latin typeface="Times New Roman" pitchFamily="18" charset="0"/>
              <a:cs typeface="Times New Roman" pitchFamily="18" charset="0"/>
            </a:endParaRPr>
          </a:p>
        </p:txBody>
      </p:sp>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02539" y="16122316"/>
            <a:ext cx="7531720" cy="5147375"/>
          </a:xfrm>
          <a:prstGeom prst="rect">
            <a:avLst/>
          </a:prstGeom>
        </p:spPr>
      </p:pic>
      <p:sp>
        <p:nvSpPr>
          <p:cNvPr id="14" name="TextBox 13"/>
          <p:cNvSpPr txBox="1"/>
          <p:nvPr/>
        </p:nvSpPr>
        <p:spPr>
          <a:xfrm>
            <a:off x="16597230" y="3882671"/>
            <a:ext cx="7760874" cy="1569660"/>
          </a:xfrm>
          <a:prstGeom prst="rect">
            <a:avLst/>
          </a:prstGeom>
          <a:noFill/>
        </p:spPr>
        <p:txBody>
          <a:bodyPr wrap="square" rtlCol="0">
            <a:spAutoFit/>
          </a:bodyPr>
          <a:lstStyle/>
          <a:p>
            <a:pPr algn="just"/>
            <a:r>
              <a:rPr lang="en-US" sz="2400" dirty="0">
                <a:solidFill>
                  <a:schemeClr val="accent5">
                    <a:lumMod val="50000"/>
                  </a:schemeClr>
                </a:solidFill>
                <a:latin typeface="Times New Roman" pitchFamily="18" charset="0"/>
                <a:cs typeface="Times New Roman" pitchFamily="18" charset="0"/>
              </a:rPr>
              <a:t>Mortality in dialysis patients due to various factors was </a:t>
            </a:r>
            <a:r>
              <a:rPr lang="en-US" sz="2400" dirty="0" err="1">
                <a:solidFill>
                  <a:schemeClr val="accent5">
                    <a:lumMod val="50000"/>
                  </a:schemeClr>
                </a:solidFill>
                <a:latin typeface="Times New Roman" pitchFamily="18" charset="0"/>
                <a:cs typeface="Times New Roman" pitchFamily="18" charset="0"/>
              </a:rPr>
              <a:t>analysed</a:t>
            </a:r>
            <a:r>
              <a:rPr lang="en-US" sz="2400" dirty="0">
                <a:solidFill>
                  <a:schemeClr val="accent5">
                    <a:lumMod val="50000"/>
                  </a:schemeClr>
                </a:solidFill>
                <a:latin typeface="Times New Roman" pitchFamily="18" charset="0"/>
                <a:cs typeface="Times New Roman" pitchFamily="18" charset="0"/>
              </a:rPr>
              <a:t>. </a:t>
            </a:r>
            <a:r>
              <a:rPr lang="en-US" sz="2400" dirty="0">
                <a:solidFill>
                  <a:schemeClr val="accent5">
                    <a:lumMod val="50000"/>
                  </a:schemeClr>
                </a:solidFill>
                <a:latin typeface="Times New Roman" pitchFamily="18" charset="0"/>
                <a:cs typeface="Times New Roman" pitchFamily="18" charset="0"/>
              </a:rPr>
              <a:t>It was seen that majority of dialysis patients died of cardiac disorder</a:t>
            </a:r>
            <a:r>
              <a:rPr lang="en-US" sz="2400" dirty="0" smtClean="0">
                <a:solidFill>
                  <a:schemeClr val="accent5">
                    <a:lumMod val="50000"/>
                  </a:schemeClr>
                </a:solidFill>
                <a:latin typeface="Times New Roman" pitchFamily="18" charset="0"/>
                <a:cs typeface="Times New Roman" pitchFamily="18" charset="0"/>
              </a:rPr>
              <a:t>. Withdrawal from dialysis treatment was another significant cause of death in renal disorder.</a:t>
            </a:r>
            <a:endParaRPr lang="en-US" sz="2400" dirty="0">
              <a:solidFill>
                <a:schemeClr val="accent5">
                  <a:lumMod val="50000"/>
                </a:schemeClr>
              </a:solidFill>
              <a:latin typeface="Times New Roman" pitchFamily="18" charset="0"/>
              <a:cs typeface="Times New Roman" pitchFamily="18" charset="0"/>
            </a:endParaRPr>
          </a:p>
        </p:txBody>
      </p:sp>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655578" y="5689470"/>
            <a:ext cx="7530953" cy="5219968"/>
          </a:xfrm>
          <a:prstGeom prst="rect">
            <a:avLst/>
          </a:prstGeom>
        </p:spPr>
      </p:pic>
      <p:pic>
        <p:nvPicPr>
          <p:cNvPr id="16" name="Picture 15"/>
          <p:cNvPicPr>
            <a:picLocks noChangeAspect="1"/>
          </p:cNvPicPr>
          <p:nvPr/>
        </p:nvPicPr>
        <p:blipFill>
          <a:blip r:embed="rId13"/>
          <a:stretch>
            <a:fillRect/>
          </a:stretch>
        </p:blipFill>
        <p:spPr>
          <a:xfrm>
            <a:off x="23614479" y="20012025"/>
            <a:ext cx="9286875" cy="1933575"/>
          </a:xfrm>
          <a:prstGeom prst="rect">
            <a:avLst/>
          </a:prstGeom>
        </p:spPr>
      </p:pic>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2359600" y="21386800"/>
            <a:ext cx="406400" cy="406400"/>
          </a:xfrm>
          <a:prstGeom prst="rect">
            <a:avLst/>
          </a:prstGeom>
        </p:spPr>
      </p:pic>
    </p:spTree>
    <p:extLst>
      <p:ext uri="{BB962C8B-B14F-4D97-AF65-F5344CB8AC3E}">
        <p14:creationId xmlns:p14="http://schemas.microsoft.com/office/powerpoint/2010/main" val="3425218134"/>
      </p:ext>
    </p:extLst>
  </p:cSld>
  <p:clrMapOvr>
    <a:masterClrMapping/>
  </p:clrMapOvr>
  <mc:AlternateContent xmlns:mc="http://schemas.openxmlformats.org/markup-compatibility/2006">
    <mc:Choice xmlns:p14="http://schemas.microsoft.com/office/powerpoint/2010/main" Requires="p14">
      <p:transition spd="slow" p14:dur="2000" advTm="310207"/>
    </mc:Choice>
    <mc:Fallback>
      <p:transition spd="slow" advTm="310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1481</TotalTime>
  <Words>828</Words>
  <Application>Microsoft Office PowerPoint</Application>
  <PresentationFormat>Custom</PresentationFormat>
  <Paragraphs>33</Paragraphs>
  <Slides>1</Slides>
  <Notes>1</Notes>
  <HiddenSlides>0</HiddenSlides>
  <MMClips>1</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Adobe Devanagari</vt:lpstr>
      <vt:lpstr>Arial</vt:lpstr>
      <vt:lpstr>Calibri</vt:lpstr>
      <vt:lpstr>Times New Roman</vt:lpstr>
      <vt:lpstr>Trebuchet MS</vt:lpstr>
      <vt:lpstr>Wingdings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AmrutaC</cp:lastModifiedBy>
  <cp:revision>86</cp:revision>
  <dcterms:created xsi:type="dcterms:W3CDTF">2012-02-03T19:11:35Z</dcterms:created>
  <dcterms:modified xsi:type="dcterms:W3CDTF">2017-05-01T12:21:56Z</dcterms:modified>
</cp:coreProperties>
</file>